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7" r:id="rId1"/>
  </p:sldMasterIdLst>
  <p:notesMasterIdLst>
    <p:notesMasterId r:id="rId54"/>
  </p:notesMasterIdLst>
  <p:handoutMasterIdLst>
    <p:handoutMasterId r:id="rId55"/>
  </p:handoutMasterIdLst>
  <p:sldIdLst>
    <p:sldId id="478" r:id="rId2"/>
    <p:sldId id="535" r:id="rId3"/>
    <p:sldId id="536" r:id="rId4"/>
    <p:sldId id="509" r:id="rId5"/>
    <p:sldId id="510" r:id="rId6"/>
    <p:sldId id="537" r:id="rId7"/>
    <p:sldId id="526" r:id="rId8"/>
    <p:sldId id="538" r:id="rId9"/>
    <p:sldId id="482" r:id="rId10"/>
    <p:sldId id="380" r:id="rId11"/>
    <p:sldId id="541" r:id="rId12"/>
    <p:sldId id="377" r:id="rId13"/>
    <p:sldId id="539" r:id="rId14"/>
    <p:sldId id="473" r:id="rId15"/>
    <p:sldId id="360" r:id="rId16"/>
    <p:sldId id="389" r:id="rId17"/>
    <p:sldId id="528" r:id="rId18"/>
    <p:sldId id="511" r:id="rId19"/>
    <p:sldId id="517" r:id="rId20"/>
    <p:sldId id="518" r:id="rId21"/>
    <p:sldId id="391" r:id="rId22"/>
    <p:sldId id="529" r:id="rId23"/>
    <p:sldId id="398" r:id="rId24"/>
    <p:sldId id="401" r:id="rId25"/>
    <p:sldId id="530" r:id="rId26"/>
    <p:sldId id="531" r:id="rId27"/>
    <p:sldId id="403" r:id="rId28"/>
    <p:sldId id="416" r:id="rId29"/>
    <p:sldId id="417" r:id="rId30"/>
    <p:sldId id="418" r:id="rId31"/>
    <p:sldId id="429" r:id="rId32"/>
    <p:sldId id="430" r:id="rId33"/>
    <p:sldId id="431" r:id="rId34"/>
    <p:sldId id="433" r:id="rId35"/>
    <p:sldId id="543" r:id="rId36"/>
    <p:sldId id="434" r:id="rId37"/>
    <p:sldId id="435" r:id="rId38"/>
    <p:sldId id="544" r:id="rId39"/>
    <p:sldId id="406" r:id="rId40"/>
    <p:sldId id="408" r:id="rId41"/>
    <p:sldId id="410" r:id="rId42"/>
    <p:sldId id="411" r:id="rId43"/>
    <p:sldId id="412" r:id="rId44"/>
    <p:sldId id="444" r:id="rId45"/>
    <p:sldId id="446" r:id="rId46"/>
    <p:sldId id="439" r:id="rId47"/>
    <p:sldId id="448" r:id="rId48"/>
    <p:sldId id="540" r:id="rId49"/>
    <p:sldId id="325" r:id="rId50"/>
    <p:sldId id="542" r:id="rId51"/>
    <p:sldId id="459" r:id="rId52"/>
    <p:sldId id="333" r:id="rId5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229CDBA8-6807-45D4-98A4-C25BF677597E}">
          <p14:sldIdLst>
            <p14:sldId id="478"/>
            <p14:sldId id="535"/>
            <p14:sldId id="536"/>
            <p14:sldId id="509"/>
            <p14:sldId id="510"/>
            <p14:sldId id="537"/>
            <p14:sldId id="526"/>
          </p14:sldIdLst>
        </p14:section>
        <p14:section name="Technology reflections" id="{14051ADF-BE31-41C4-B683-02204B47C64D}">
          <p14:sldIdLst>
            <p14:sldId id="538"/>
            <p14:sldId id="482"/>
            <p14:sldId id="380"/>
            <p14:sldId id="541"/>
            <p14:sldId id="377"/>
            <p14:sldId id="539"/>
            <p14:sldId id="473"/>
            <p14:sldId id="360"/>
            <p14:sldId id="389"/>
            <p14:sldId id="528"/>
          </p14:sldIdLst>
        </p14:section>
        <p14:section name="Evolution" id="{107156D2-C7E8-43CE-9DE2-128DEA067E36}">
          <p14:sldIdLst>
            <p14:sldId id="511"/>
            <p14:sldId id="517"/>
            <p14:sldId id="518"/>
          </p14:sldIdLst>
        </p14:section>
        <p14:section name="Construction sequence" id="{9479566D-B4F4-431C-A722-B49022D15C07}">
          <p14:sldIdLst>
            <p14:sldId id="391"/>
            <p14:sldId id="529"/>
            <p14:sldId id="398"/>
            <p14:sldId id="401"/>
            <p14:sldId id="530"/>
            <p14:sldId id="531"/>
            <p14:sldId id="403"/>
            <p14:sldId id="416"/>
            <p14:sldId id="417"/>
            <p14:sldId id="418"/>
            <p14:sldId id="429"/>
            <p14:sldId id="430"/>
            <p14:sldId id="431"/>
            <p14:sldId id="433"/>
            <p14:sldId id="543"/>
            <p14:sldId id="434"/>
            <p14:sldId id="435"/>
            <p14:sldId id="544"/>
            <p14:sldId id="406"/>
            <p14:sldId id="408"/>
            <p14:sldId id="410"/>
            <p14:sldId id="411"/>
            <p14:sldId id="412"/>
            <p14:sldId id="444"/>
            <p14:sldId id="446"/>
            <p14:sldId id="439"/>
            <p14:sldId id="448"/>
          </p14:sldIdLst>
        </p14:section>
        <p14:section name="Conclusions" id="{52F2E1E5-A63B-4774-9E68-27839DAA7817}">
          <p14:sldIdLst>
            <p14:sldId id="540"/>
            <p14:sldId id="325"/>
            <p14:sldId id="542"/>
            <p14:sldId id="459"/>
            <p14:sldId id="333"/>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05" autoAdjust="0"/>
    <p:restoredTop sz="87524" autoAdjust="0"/>
  </p:normalViewPr>
  <p:slideViewPr>
    <p:cSldViewPr>
      <p:cViewPr varScale="1">
        <p:scale>
          <a:sx n="89" d="100"/>
          <a:sy n="89" d="100"/>
        </p:scale>
        <p:origin x="725" y="77"/>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60" d="100"/>
        <a:sy n="60" d="100"/>
      </p:scale>
      <p:origin x="0" y="-5083"/>
    </p:cViewPr>
  </p:sorterViewPr>
  <p:notesViewPr>
    <p:cSldViewPr>
      <p:cViewPr varScale="1">
        <p:scale>
          <a:sx n="78" d="100"/>
          <a:sy n="78" d="100"/>
        </p:scale>
        <p:origin x="2885" y="6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handoutMaster" Target="handoutMasters/handout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HN"/>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503D5FD-3CF1-4C61-96AF-443409728228}" type="datetimeFigureOut">
              <a:rPr lang="es-HN" smtClean="0"/>
              <a:t>9/9/2019</a:t>
            </a:fld>
            <a:endParaRPr lang="es-HN"/>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en-US" dirty="0"/>
              <a:t>CEE 4520: Sustainable Safe Water on Tap</a:t>
            </a:r>
          </a:p>
          <a:p>
            <a:r>
              <a:rPr lang="en-US" dirty="0"/>
              <a:t>Monroe </a:t>
            </a:r>
            <a:r>
              <a:rPr lang="en-US" dirty="0" smtClean="0"/>
              <a:t>Weber-Shirk</a:t>
            </a:r>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BF4CED3-A34B-402D-9475-9C07987DCDCD}" type="slidenum">
              <a:rPr lang="es-HN" smtClean="0"/>
              <a:t>‹#›</a:t>
            </a:fld>
            <a:endParaRPr lang="es-HN"/>
          </a:p>
        </p:txBody>
      </p:sp>
    </p:spTree>
    <p:extLst>
      <p:ext uri="{BB962C8B-B14F-4D97-AF65-F5344CB8AC3E}">
        <p14:creationId xmlns:p14="http://schemas.microsoft.com/office/powerpoint/2010/main" val="42411565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111FE22-B79B-4369-BF4A-781A3FEA20C5}" type="datetimeFigureOut">
              <a:rPr lang="en-US" smtClean="0"/>
              <a:t>9/9/2019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68DE0A1-0B40-490D-A7CD-643C013A8328}" type="slidenum">
              <a:rPr lang="en-US" smtClean="0"/>
              <a:t>‹#›</a:t>
            </a:fld>
            <a:endParaRPr lang="en-US"/>
          </a:p>
        </p:txBody>
      </p:sp>
    </p:spTree>
    <p:extLst>
      <p:ext uri="{BB962C8B-B14F-4D97-AF65-F5344CB8AC3E}">
        <p14:creationId xmlns:p14="http://schemas.microsoft.com/office/powerpoint/2010/main" val="7875093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Add intro to each unit</a:t>
            </a:r>
            <a:r>
              <a:rPr lang="en-US" baseline="0" dirty="0" smtClean="0"/>
              <a:t> process to help students think about projects</a:t>
            </a:r>
            <a:endParaRPr lang="en-US" dirty="0"/>
          </a:p>
        </p:txBody>
      </p:sp>
      <p:sp>
        <p:nvSpPr>
          <p:cNvPr id="4" name="Slide Number Placeholder 3"/>
          <p:cNvSpPr>
            <a:spLocks noGrp="1"/>
          </p:cNvSpPr>
          <p:nvPr>
            <p:ph type="sldNum" sz="quarter" idx="10"/>
          </p:nvPr>
        </p:nvSpPr>
        <p:spPr/>
        <p:txBody>
          <a:bodyPr/>
          <a:lstStyle/>
          <a:p>
            <a:fld id="{A68DE0A1-0B40-490D-A7CD-643C013A8328}" type="slidenum">
              <a:rPr lang="en-US" smtClean="0"/>
              <a:t>1</a:t>
            </a:fld>
            <a:endParaRPr lang="en-US"/>
          </a:p>
        </p:txBody>
      </p:sp>
    </p:spTree>
    <p:extLst>
      <p:ext uri="{BB962C8B-B14F-4D97-AF65-F5344CB8AC3E}">
        <p14:creationId xmlns:p14="http://schemas.microsoft.com/office/powerpoint/2010/main" val="16259195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13</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41737282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a:prstGeom prst="rect">
            <a:avLst/>
          </a:prstGeom>
        </p:spPr>
      </p:sp>
      <p:sp>
        <p:nvSpPr>
          <p:cNvPr id="3" name="Notes Placeholder 2"/>
          <p:cNvSpPr>
            <a:spLocks noGrp="1"/>
          </p:cNvSpPr>
          <p:nvPr>
            <p:ph type="body" idx="1"/>
          </p:nvPr>
        </p:nvSpPr>
        <p:spPr>
          <a:xfrm>
            <a:off x="685494" y="4342940"/>
            <a:ext cx="5487013" cy="4114587"/>
          </a:xfrm>
          <a:prstGeom prst="rect">
            <a:avLst/>
          </a:prstGeom>
        </p:spPr>
        <p:txBody>
          <a:bodyPr>
            <a:normAutofit/>
          </a:bodyPr>
          <a:lstStyle/>
          <a:p>
            <a:r>
              <a:rPr lang="en-US" dirty="0"/>
              <a:t>Here </a:t>
            </a:r>
            <a:r>
              <a:rPr lang="en-US" baseline="0" dirty="0"/>
              <a:t>are the five stages of colloid or particle removal in hydraulic drinking water treatment plants. The first stage, coagulation, involves the addition of a chemical coagulant to destabilize a suspension of particles. The coagulant precipitates and attaches to the particle surface. Then in flocculation, velocity gradients in the water cause the particles (now coated in precipitated coagulant) to collide and stick to one another forming aggregates. In floc blankets there are many more opportunities for collisions. In sedimentation, fluid flow is very slow and the aggregates settle to the bottom of the tank. Filtration is often used to remove any remaining particles but is not included in the bench-scale setup.</a:t>
            </a:r>
            <a:endParaRPr lang="en-US" dirty="0"/>
          </a:p>
        </p:txBody>
      </p:sp>
      <p:sp>
        <p:nvSpPr>
          <p:cNvPr id="4" name="Slide Number Placeholder 3"/>
          <p:cNvSpPr>
            <a:spLocks noGrp="1"/>
          </p:cNvSpPr>
          <p:nvPr>
            <p:ph type="sldNum" sz="quarter" idx="10"/>
          </p:nvPr>
        </p:nvSpPr>
        <p:spPr>
          <a:xfrm>
            <a:off x="3884463" y="8685879"/>
            <a:ext cx="2972004" cy="456704"/>
          </a:xfrm>
          <a:prstGeom prst="rect">
            <a:avLst/>
          </a:prstGeom>
        </p:spPr>
        <p:txBody>
          <a:bodyPr/>
          <a:lstStyle/>
          <a:p>
            <a:fld id="{B41D8EC2-A0E9-457F-B1CC-A5C98B015440}" type="slidenum">
              <a:rPr lang="en-US" smtClean="0"/>
              <a:pPr/>
              <a:t>15</a:t>
            </a:fld>
            <a:endParaRPr 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48</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13561829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913D7C8-1D10-4E5B-8A9B-B2BE7F2B7605}" type="slidenum">
              <a:rPr lang="en-US" smtClean="0"/>
              <a:pPr/>
              <a:t>49</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Quick and rough cost</a:t>
            </a:r>
            <a:r>
              <a:rPr lang="en-US" baseline="0" dirty="0"/>
              <a:t> estimates.</a:t>
            </a:r>
            <a:endParaRPr lang="en-US" dirty="0"/>
          </a:p>
        </p:txBody>
      </p:sp>
      <p:sp>
        <p:nvSpPr>
          <p:cNvPr id="4" name="Slide Number Placeholder 3"/>
          <p:cNvSpPr>
            <a:spLocks noGrp="1"/>
          </p:cNvSpPr>
          <p:nvPr>
            <p:ph type="sldNum" sz="quarter" idx="10"/>
          </p:nvPr>
        </p:nvSpPr>
        <p:spPr/>
        <p:txBody>
          <a:bodyPr/>
          <a:lstStyle/>
          <a:p>
            <a:fld id="{A68DE0A1-0B40-490D-A7CD-643C013A8328}" type="slidenum">
              <a:rPr lang="en-US" smtClean="0"/>
              <a:t>51</a:t>
            </a:fld>
            <a:endParaRPr lang="en-US"/>
          </a:p>
        </p:txBody>
      </p:sp>
    </p:spTree>
    <p:extLst>
      <p:ext uri="{BB962C8B-B14F-4D97-AF65-F5344CB8AC3E}">
        <p14:creationId xmlns:p14="http://schemas.microsoft.com/office/powerpoint/2010/main" val="7758361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68DE0A1-0B40-490D-A7CD-643C013A8328}" type="slidenum">
              <a:rPr lang="en-US" smtClean="0"/>
              <a:t>52</a:t>
            </a:fld>
            <a:endParaRPr lang="en-US"/>
          </a:p>
        </p:txBody>
      </p:sp>
    </p:spTree>
    <p:extLst>
      <p:ext uri="{BB962C8B-B14F-4D97-AF65-F5344CB8AC3E}">
        <p14:creationId xmlns:p14="http://schemas.microsoft.com/office/powerpoint/2010/main" val="7902231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2</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28807589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3</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6355962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Microbes are awesome particles!</a:t>
            </a:r>
            <a:endParaRPr lang="en-US" dirty="0"/>
          </a:p>
        </p:txBody>
      </p:sp>
      <p:sp>
        <p:nvSpPr>
          <p:cNvPr id="4" name="Slide Number Placeholder 3"/>
          <p:cNvSpPr>
            <a:spLocks noGrp="1"/>
          </p:cNvSpPr>
          <p:nvPr>
            <p:ph type="sldNum" sz="quarter" idx="10"/>
          </p:nvPr>
        </p:nvSpPr>
        <p:spPr/>
        <p:txBody>
          <a:bodyPr/>
          <a:lstStyle/>
          <a:p>
            <a:fld id="{A68DE0A1-0B40-490D-A7CD-643C013A8328}" type="slidenum">
              <a:rPr lang="en-US" smtClean="0"/>
              <a:t>4</a:t>
            </a:fld>
            <a:endParaRPr lang="en-US"/>
          </a:p>
        </p:txBody>
      </p:sp>
    </p:spTree>
    <p:extLst>
      <p:ext uri="{BB962C8B-B14F-4D97-AF65-F5344CB8AC3E}">
        <p14:creationId xmlns:p14="http://schemas.microsoft.com/office/powerpoint/2010/main" val="40489588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What about</a:t>
            </a:r>
            <a:r>
              <a:rPr lang="en-US" baseline="0" dirty="0"/>
              <a:t> iteration and feedback?</a:t>
            </a:r>
            <a:endParaRPr lang="en-US" dirty="0"/>
          </a:p>
        </p:txBody>
      </p:sp>
      <p:sp>
        <p:nvSpPr>
          <p:cNvPr id="4" name="Slide Number Placeholder 3"/>
          <p:cNvSpPr>
            <a:spLocks noGrp="1"/>
          </p:cNvSpPr>
          <p:nvPr>
            <p:ph type="sldNum" sz="quarter" idx="10"/>
          </p:nvPr>
        </p:nvSpPr>
        <p:spPr/>
        <p:txBody>
          <a:bodyPr/>
          <a:lstStyle/>
          <a:p>
            <a:fld id="{DAB01A8D-3996-47A3-860D-AF6CF55DFE9C}" type="slidenum">
              <a:rPr lang="en-US" smtClean="0"/>
              <a:pPr/>
              <a:t>5</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6</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17353559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8</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39042118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11</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32110595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68DE0A1-0B40-490D-A7CD-643C013A8328}" type="slidenum">
              <a:rPr lang="en-US" smtClean="0"/>
              <a:t>12</a:t>
            </a:fld>
            <a:endParaRPr lang="en-US"/>
          </a:p>
        </p:txBody>
      </p:sp>
    </p:spTree>
    <p:extLst>
      <p:ext uri="{BB962C8B-B14F-4D97-AF65-F5344CB8AC3E}">
        <p14:creationId xmlns:p14="http://schemas.microsoft.com/office/powerpoint/2010/main" val="31868806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a:t>Click to edit Master subtitle style</a:t>
            </a:r>
            <a:endParaRPr lang="es-HN"/>
          </a:p>
        </p:txBody>
      </p:sp>
      <p:sp>
        <p:nvSpPr>
          <p:cNvPr id="78855" name="Rectangle 7"/>
          <p:cNvSpPr>
            <a:spLocks noGrp="1" noChangeArrowheads="1"/>
          </p:cNvSpPr>
          <p:nvPr>
            <p:ph type="dt" sz="half" idx="2"/>
          </p:nvPr>
        </p:nvSpPr>
        <p:spPr/>
        <p:txBody>
          <a:bodyPr/>
          <a:lstStyle>
            <a:lvl1pPr>
              <a:defRPr>
                <a:latin typeface="Arial" charset="0"/>
              </a:defRPr>
            </a:lvl1pPr>
          </a:lstStyle>
          <a:p>
            <a:fld id="{447AEFEB-0F12-4246-8F0C-FDE83E381345}" type="datetimeFigureOut">
              <a:rPr lang="en-US" smtClean="0"/>
              <a:t>9/9/2019</a:t>
            </a:fld>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endParaRPr lang="en-US"/>
          </a:p>
        </p:txBody>
      </p:sp>
      <p:sp>
        <p:nvSpPr>
          <p:cNvPr id="78857" name="Rectangle 9"/>
          <p:cNvSpPr>
            <a:spLocks noGrp="1" noChangeArrowheads="1"/>
          </p:cNvSpPr>
          <p:nvPr>
            <p:ph type="sldNum" sz="quarter" idx="4"/>
          </p:nvPr>
        </p:nvSpPr>
        <p:spPr/>
        <p:txBody>
          <a:bodyPr/>
          <a:lstStyle>
            <a:lvl1pPr>
              <a:defRPr>
                <a:latin typeface="Arial" charset="0"/>
              </a:defRPr>
            </a:lvl1pPr>
          </a:lstStyle>
          <a:p>
            <a:fld id="{598B1A88-A749-4CC2-9A45-355AB6EE232C}" type="slidenum">
              <a:rPr lang="en-US">
                <a:solidFill>
                  <a:srgbClr val="000000"/>
                </a:solidFill>
              </a:rPr>
              <a:pPr/>
              <a:t>‹#›</a:t>
            </a:fld>
            <a:endParaRPr lang="en-US">
              <a:solidFill>
                <a:srgbClr val="000000"/>
              </a:solidFill>
            </a:endParaRPr>
          </a:p>
        </p:txBody>
      </p:sp>
      <p:sp>
        <p:nvSpPr>
          <p:cNvPr id="78858" name="Rectangle 10"/>
          <p:cNvSpPr>
            <a:spLocks noGrp="1" noChangeArrowheads="1"/>
          </p:cNvSpPr>
          <p:nvPr>
            <p:ph type="ctrTitle" sz="quarter"/>
          </p:nvPr>
        </p:nvSpPr>
        <p:spPr>
          <a:xfrm>
            <a:off x="1371600" y="990600"/>
            <a:ext cx="7772400" cy="1470025"/>
          </a:xfrm>
          <a:ln w="9525"/>
        </p:spPr>
        <p:txBody>
          <a:bodyPr/>
          <a:lstStyle>
            <a:lvl1pPr>
              <a:defRPr sz="5400"/>
            </a:lvl1pPr>
          </a:lstStyle>
          <a:p>
            <a:r>
              <a:rPr lang="en-US"/>
              <a:t>Click to edit Master title style</a:t>
            </a:r>
          </a:p>
        </p:txBody>
      </p:sp>
    </p:spTree>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fld id="{447AEFEB-0F12-4246-8F0C-FDE83E381345}" type="datetimeFigureOut">
              <a:rPr lang="en-US" smtClean="0"/>
              <a:t>9/9/2019</a:t>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DA3090D2-805C-4395-B495-9EDA45D831DF}" type="slidenum">
              <a:rPr lang="en-US" smtClean="0"/>
              <a:t>‹#›</a:t>
            </a:fld>
            <a:endParaRPr lang="en-US"/>
          </a:p>
        </p:txBody>
      </p:sp>
    </p:spTree>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fld id="{447AEFEB-0F12-4246-8F0C-FDE83E381345}" type="datetimeFigureOut">
              <a:rPr lang="en-US" smtClean="0"/>
              <a:t>9/9/2019</a:t>
            </a:fld>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DA3090D2-805C-4395-B495-9EDA45D831DF}" type="slidenum">
              <a:rPr lang="en-US" smtClean="0"/>
              <a:t>‹#›</a:t>
            </a:fld>
            <a:endParaRPr lang="en-US"/>
          </a:p>
        </p:txBody>
      </p:sp>
    </p:spTree>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fld id="{447AEFEB-0F12-4246-8F0C-FDE83E381345}" type="datetimeFigureOut">
              <a:rPr lang="en-US" smtClean="0"/>
              <a:t>9/9/2019</a:t>
            </a:fld>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DA3090D2-805C-4395-B495-9EDA45D831DF}" type="slidenum">
              <a:rPr lang="en-US" smtClean="0"/>
              <a:t>‹#›</a:t>
            </a:fld>
            <a:endParaRPr lang="en-US"/>
          </a:p>
        </p:txBody>
      </p:sp>
    </p:spTree>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fld id="{447AEFEB-0F12-4246-8F0C-FDE83E381345}" type="datetimeFigureOut">
              <a:rPr lang="en-US" smtClean="0"/>
              <a:t>9/9/2019</a:t>
            </a:fld>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DA3090D2-805C-4395-B495-9EDA45D831DF}" type="slidenum">
              <a:rPr lang="en-US" smtClean="0"/>
              <a:t>‹#›</a:t>
            </a:fld>
            <a:endParaRPr lang="en-US"/>
          </a:p>
        </p:txBody>
      </p:sp>
    </p:spTree>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fld id="{447AEFEB-0F12-4246-8F0C-FDE83E381345}" type="datetimeFigureOut">
              <a:rPr lang="en-US" smtClean="0"/>
              <a:t>9/9/2019</a:t>
            </a:fld>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DA3090D2-805C-4395-B495-9EDA45D831DF}" type="slidenum">
              <a:rPr lang="en-US" smtClean="0"/>
              <a:t>‹#›</a:t>
            </a:fld>
            <a:endParaRPr lang="en-US"/>
          </a:p>
        </p:txBody>
      </p:sp>
    </p:spTree>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2667000" y="0"/>
            <a:ext cx="6248400" cy="1371600"/>
          </a:xfrm>
        </p:spPr>
        <p:txBody>
          <a:bodyPr/>
          <a:lstStyle/>
          <a:p>
            <a:r>
              <a:rPr lang="en-US"/>
              <a:t>Click to edit Master title style</a:t>
            </a:r>
            <a:endParaRPr lang="es-HN" dirty="0"/>
          </a:p>
        </p:txBody>
      </p:sp>
      <p:sp>
        <p:nvSpPr>
          <p:cNvPr id="3" name="Date Placeholder 2"/>
          <p:cNvSpPr>
            <a:spLocks noGrp="1"/>
          </p:cNvSpPr>
          <p:nvPr>
            <p:ph type="dt" sz="half" idx="10"/>
          </p:nvPr>
        </p:nvSpPr>
        <p:spPr/>
        <p:txBody>
          <a:bodyPr/>
          <a:lstStyle/>
          <a:p>
            <a:fld id="{70A076C2-ADE3-4A9F-B444-86BDD5958CF5}" type="datetimeFigureOut">
              <a:rPr lang="en-US" smtClean="0"/>
              <a:t>9/9/2019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D774800-1A62-4521-818B-5713AA9D563A}" type="slidenum">
              <a:rPr lang="en-US" smtClean="0"/>
              <a:t>‹#›</a:t>
            </a:fld>
            <a:endParaRPr lang="en-US"/>
          </a:p>
        </p:txBody>
      </p:sp>
    </p:spTree>
    <p:extLst>
      <p:ext uri="{BB962C8B-B14F-4D97-AF65-F5344CB8AC3E}">
        <p14:creationId xmlns:p14="http://schemas.microsoft.com/office/powerpoint/2010/main" val="3487038517"/>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2514600" y="0"/>
            <a:ext cx="6400800" cy="1371600"/>
          </a:xfrm>
        </p:spPr>
        <p:txBody>
          <a:bodyPr/>
          <a:lstStyle/>
          <a:p>
            <a:r>
              <a:rPr lang="en-US" dirty="0"/>
              <a:t>Click to edit Master title style</a:t>
            </a:r>
            <a:endParaRPr lang="es-HN" dirty="0"/>
          </a:p>
        </p:txBody>
      </p:sp>
      <p:sp>
        <p:nvSpPr>
          <p:cNvPr id="3" name="Date Placeholder 2"/>
          <p:cNvSpPr>
            <a:spLocks noGrp="1"/>
          </p:cNvSpPr>
          <p:nvPr>
            <p:ph type="dt" sz="half" idx="10"/>
          </p:nvPr>
        </p:nvSpPr>
        <p:spPr/>
        <p:txBody>
          <a:bodyPr/>
          <a:lstStyle/>
          <a:p>
            <a:fld id="{447AEFEB-0F12-4246-8F0C-FDE83E381345}" type="datetimeFigureOut">
              <a:rPr lang="en-US" smtClean="0"/>
              <a:t>9/9/2019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A3090D2-805C-4395-B495-9EDA45D831DF}" type="slidenum">
              <a:rPr lang="en-US" smtClean="0"/>
              <a:t>‹#›</a:t>
            </a:fld>
            <a:endParaRPr lang="en-US"/>
          </a:p>
        </p:txBody>
      </p:sp>
      <p:sp>
        <p:nvSpPr>
          <p:cNvPr id="7" name="Text Placeholder 6"/>
          <p:cNvSpPr>
            <a:spLocks noGrp="1"/>
          </p:cNvSpPr>
          <p:nvPr>
            <p:ph type="body" sz="quarter" idx="13"/>
          </p:nvPr>
        </p:nvSpPr>
        <p:spPr>
          <a:xfrm>
            <a:off x="457200" y="1524000"/>
            <a:ext cx="8153400" cy="472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HN" dirty="0"/>
          </a:p>
        </p:txBody>
      </p:sp>
    </p:spTree>
    <p:extLst>
      <p:ext uri="{BB962C8B-B14F-4D97-AF65-F5344CB8AC3E}">
        <p14:creationId xmlns:p14="http://schemas.microsoft.com/office/powerpoint/2010/main" val="2708893373"/>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fld id="{447AEFEB-0F12-4246-8F0C-FDE83E381345}" type="datetimeFigureOut">
              <a:rPr lang="en-US" smtClean="0"/>
              <a:t>9/9/2019</a:t>
            </a:fld>
            <a:endParaRPr lang="en-US"/>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DA3090D2-805C-4395-B495-9EDA45D831DF}" type="slidenum">
              <a:rPr lang="en-US" smtClean="0"/>
              <a:t>‹#›</a:t>
            </a:fld>
            <a:endParaRPr lang="en-US"/>
          </a:p>
        </p:txBody>
      </p:sp>
      <p:sp>
        <p:nvSpPr>
          <p:cNvPr id="77831" name="Line 7"/>
          <p:cNvSpPr>
            <a:spLocks noChangeShapeType="1"/>
          </p:cNvSpPr>
          <p:nvPr/>
        </p:nvSpPr>
        <p:spPr bwMode="auto">
          <a:xfrm>
            <a:off x="0" y="1447800"/>
            <a:ext cx="9144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
        <p:nvSpPr>
          <p:cNvPr id="11"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2"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fld id="{447AEFEB-0F12-4246-8F0C-FDE83E381345}" type="datetimeFigureOut">
              <a:rPr lang="en-US" smtClean="0"/>
              <a:t>9/9/2019</a:t>
            </a:fld>
            <a:endParaRPr lang="en-US"/>
          </a:p>
        </p:txBody>
      </p:sp>
      <p:sp>
        <p:nvSpPr>
          <p:cNvPr id="13"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14"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DA3090D2-805C-4395-B495-9EDA45D831DF}" type="slidenum">
              <a:rPr lang="en-US" smtClean="0"/>
              <a:t>‹#›</a:t>
            </a:fld>
            <a:endParaRPr lang="en-US"/>
          </a:p>
        </p:txBody>
      </p:sp>
      <p:sp>
        <p:nvSpPr>
          <p:cNvPr id="15" name="Line 7"/>
          <p:cNvSpPr>
            <a:spLocks noChangeShapeType="1"/>
          </p:cNvSpPr>
          <p:nvPr userDrawn="1"/>
        </p:nvSpPr>
        <p:spPr bwMode="auto">
          <a:xfrm>
            <a:off x="0" y="1447800"/>
            <a:ext cx="9144000" cy="0"/>
          </a:xfrm>
          <a:prstGeom prst="line">
            <a:avLst/>
          </a:prstGeom>
          <a:noFill/>
          <a:ln w="76200" cmpd="tri">
            <a:solidFill>
              <a:schemeClr val="accent1"/>
            </a:solidFill>
            <a:round/>
            <a:headEnd/>
            <a:tailEnd/>
          </a:ln>
          <a:effectLst/>
        </p:spPr>
        <p:txBody>
          <a:bodyPr/>
          <a:lstStyle/>
          <a:p>
            <a:endParaRPr lang="en-US" noProof="0" dirty="0"/>
          </a:p>
        </p:txBody>
      </p:sp>
    </p:spTree>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4.jpeg"/><Relationship Id="rId13" Type="http://schemas.openxmlformats.org/officeDocument/2006/relationships/image" Target="../media/image7.png"/><Relationship Id="rId3" Type="http://schemas.openxmlformats.org/officeDocument/2006/relationships/slide" Target="slide3.xml"/><Relationship Id="rId7" Type="http://schemas.openxmlformats.org/officeDocument/2006/relationships/slide" Target="slide8.xml"/><Relationship Id="rId12" Type="http://schemas.openxmlformats.org/officeDocument/2006/relationships/image" Target="../media/image6.jpe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3.jpeg"/><Relationship Id="rId11" Type="http://schemas.openxmlformats.org/officeDocument/2006/relationships/slide" Target="slide48.xml"/><Relationship Id="rId5" Type="http://schemas.openxmlformats.org/officeDocument/2006/relationships/slide" Target="slide11.xml"/><Relationship Id="rId10" Type="http://schemas.openxmlformats.org/officeDocument/2006/relationships/image" Target="../media/image5.png"/><Relationship Id="rId4" Type="http://schemas.openxmlformats.org/officeDocument/2006/relationships/image" Target="../media/image2.jpeg"/><Relationship Id="rId9" Type="http://schemas.openxmlformats.org/officeDocument/2006/relationships/slide" Target="slide13.xml"/><Relationship Id="rId1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3.jpeg"/><Relationship Id="rId4" Type="http://schemas.openxmlformats.org/officeDocument/2006/relationships/image" Target="../media/image22.jpeg"/></Relationships>
</file>

<file path=ppt/slides/_rels/slide13.xml.rels><?xml version="1.0" encoding="UTF-8" standalone="yes"?>
<Relationships xmlns="http://schemas.openxmlformats.org/package/2006/relationships"><Relationship Id="rId8" Type="http://schemas.openxmlformats.org/officeDocument/2006/relationships/image" Target="../media/image4.jpeg"/><Relationship Id="rId13" Type="http://schemas.openxmlformats.org/officeDocument/2006/relationships/image" Target="../media/image7.png"/><Relationship Id="rId3" Type="http://schemas.openxmlformats.org/officeDocument/2006/relationships/slide" Target="slide3.xml"/><Relationship Id="rId7" Type="http://schemas.openxmlformats.org/officeDocument/2006/relationships/slide" Target="slide8.xml"/><Relationship Id="rId12" Type="http://schemas.openxmlformats.org/officeDocument/2006/relationships/image" Target="../media/image6.jpe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3.jpeg"/><Relationship Id="rId11" Type="http://schemas.openxmlformats.org/officeDocument/2006/relationships/slide" Target="slide48.xml"/><Relationship Id="rId5" Type="http://schemas.openxmlformats.org/officeDocument/2006/relationships/slide" Target="slide11.xml"/><Relationship Id="rId10" Type="http://schemas.openxmlformats.org/officeDocument/2006/relationships/image" Target="../media/image5.png"/><Relationship Id="rId4" Type="http://schemas.openxmlformats.org/officeDocument/2006/relationships/image" Target="../media/image2.jpeg"/><Relationship Id="rId9" Type="http://schemas.openxmlformats.org/officeDocument/2006/relationships/slide" Target="slide13.xml"/><Relationship Id="rId14"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8.jpeg"/><Relationship Id="rId7"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5.xml"/><Relationship Id="rId6" Type="http://schemas.openxmlformats.org/officeDocument/2006/relationships/image" Target="../media/image25.png"/><Relationship Id="rId5" Type="http://schemas.openxmlformats.org/officeDocument/2006/relationships/slide" Target="slide41.xml"/><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slideLayout" Target="../slideLayouts/slideLayout5.xml"/><Relationship Id="rId1" Type="http://schemas.openxmlformats.org/officeDocument/2006/relationships/video" Target="https://www.youtube.com/embed/x1F79euuX4c" TargetMode="External"/></Relationships>
</file>

<file path=ppt/slides/_rels/slide18.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8" Type="http://schemas.openxmlformats.org/officeDocument/2006/relationships/image" Target="../media/image4.jpeg"/><Relationship Id="rId13" Type="http://schemas.openxmlformats.org/officeDocument/2006/relationships/image" Target="../media/image7.png"/><Relationship Id="rId3" Type="http://schemas.openxmlformats.org/officeDocument/2006/relationships/slide" Target="slide3.xml"/><Relationship Id="rId7" Type="http://schemas.openxmlformats.org/officeDocument/2006/relationships/slide" Target="slide8.xml"/><Relationship Id="rId12"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3.jpeg"/><Relationship Id="rId11" Type="http://schemas.openxmlformats.org/officeDocument/2006/relationships/slide" Target="slide48.xml"/><Relationship Id="rId5" Type="http://schemas.openxmlformats.org/officeDocument/2006/relationships/slide" Target="slide11.xml"/><Relationship Id="rId10" Type="http://schemas.openxmlformats.org/officeDocument/2006/relationships/image" Target="../media/image5.png"/><Relationship Id="rId4" Type="http://schemas.openxmlformats.org/officeDocument/2006/relationships/image" Target="../media/image2.jpeg"/><Relationship Id="rId9" Type="http://schemas.openxmlformats.org/officeDocument/2006/relationships/slide" Target="slide13.xml"/><Relationship Id="rId14" Type="http://schemas.openxmlformats.org/officeDocument/2006/relationships/image" Target="../media/image8.png"/></Relationships>
</file>

<file path=ppt/slides/_rels/slide20.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8.jpeg"/><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9.jpeg"/><Relationship Id="rId1" Type="http://schemas.openxmlformats.org/officeDocument/2006/relationships/slideLayout" Target="../slideLayouts/slideLayout6.xml"/><Relationship Id="rId4" Type="http://schemas.openxmlformats.org/officeDocument/2006/relationships/image" Target="../media/image27.png"/></Relationships>
</file>

<file path=ppt/slides/_rels/slide25.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41.jpe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42.jpe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43.jpeg"/><Relationship Id="rId1" Type="http://schemas.openxmlformats.org/officeDocument/2006/relationships/slideLayout" Target="../slideLayouts/slideLayout6.xml"/><Relationship Id="rId4" Type="http://schemas.openxmlformats.org/officeDocument/2006/relationships/image" Target="../media/image27.png"/></Relationships>
</file>

<file path=ppt/slides/_rels/slide3.xml.rels><?xml version="1.0" encoding="UTF-8" standalone="yes"?>
<Relationships xmlns="http://schemas.openxmlformats.org/package/2006/relationships"><Relationship Id="rId8" Type="http://schemas.openxmlformats.org/officeDocument/2006/relationships/image" Target="../media/image4.jpeg"/><Relationship Id="rId13" Type="http://schemas.openxmlformats.org/officeDocument/2006/relationships/image" Target="../media/image7.png"/><Relationship Id="rId3" Type="http://schemas.openxmlformats.org/officeDocument/2006/relationships/slide" Target="slide3.xml"/><Relationship Id="rId7" Type="http://schemas.openxmlformats.org/officeDocument/2006/relationships/slide" Target="slide8.xml"/><Relationship Id="rId12"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3.jpeg"/><Relationship Id="rId11" Type="http://schemas.openxmlformats.org/officeDocument/2006/relationships/slide" Target="slide48.xml"/><Relationship Id="rId5" Type="http://schemas.openxmlformats.org/officeDocument/2006/relationships/slide" Target="slide11.xml"/><Relationship Id="rId10" Type="http://schemas.openxmlformats.org/officeDocument/2006/relationships/image" Target="../media/image5.png"/><Relationship Id="rId4" Type="http://schemas.openxmlformats.org/officeDocument/2006/relationships/image" Target="../media/image2.jpeg"/><Relationship Id="rId9" Type="http://schemas.openxmlformats.org/officeDocument/2006/relationships/slide" Target="slide13.xml"/><Relationship Id="rId14" Type="http://schemas.openxmlformats.org/officeDocument/2006/relationships/image" Target="../media/image8.png"/></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44.jp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jpg"/><Relationship Id="rId1" Type="http://schemas.openxmlformats.org/officeDocument/2006/relationships/slideLayout" Target="../slideLayouts/slideLayout6.xml"/><Relationship Id="rId5" Type="http://schemas.openxmlformats.org/officeDocument/2006/relationships/image" Target="../media/image47.png"/><Relationship Id="rId4" Type="http://schemas.openxmlformats.org/officeDocument/2006/relationships/image" Target="../media/image24.png"/></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48.jp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49.jp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50.jp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52.jpe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53.jp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54.jpe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55.jpe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56.jp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57.jp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58.jp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59.jp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60.JP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61.JP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62.JP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8" Type="http://schemas.openxmlformats.org/officeDocument/2006/relationships/image" Target="../media/image4.jpeg"/><Relationship Id="rId13" Type="http://schemas.openxmlformats.org/officeDocument/2006/relationships/image" Target="../media/image7.png"/><Relationship Id="rId3" Type="http://schemas.openxmlformats.org/officeDocument/2006/relationships/slide" Target="slide3.xml"/><Relationship Id="rId7" Type="http://schemas.openxmlformats.org/officeDocument/2006/relationships/slide" Target="slide8.xml"/><Relationship Id="rId12" Type="http://schemas.openxmlformats.org/officeDocument/2006/relationships/image" Target="../media/image6.jpe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3.jpeg"/><Relationship Id="rId11" Type="http://schemas.openxmlformats.org/officeDocument/2006/relationships/slide" Target="slide48.xml"/><Relationship Id="rId5" Type="http://schemas.openxmlformats.org/officeDocument/2006/relationships/slide" Target="slide11.xml"/><Relationship Id="rId10" Type="http://schemas.openxmlformats.org/officeDocument/2006/relationships/image" Target="../media/image5.png"/><Relationship Id="rId4" Type="http://schemas.openxmlformats.org/officeDocument/2006/relationships/image" Target="../media/image2.jpeg"/><Relationship Id="rId9" Type="http://schemas.openxmlformats.org/officeDocument/2006/relationships/slide" Target="slide13.xml"/><Relationship Id="rId14" Type="http://schemas.openxmlformats.org/officeDocument/2006/relationships/image" Target="../media/image8.png"/></Relationships>
</file>

<file path=ppt/slides/_rels/slide49.xml.rels><?xml version="1.0" encoding="UTF-8" standalone="yes"?>
<Relationships xmlns="http://schemas.openxmlformats.org/package/2006/relationships"><Relationship Id="rId3" Type="http://schemas.openxmlformats.org/officeDocument/2006/relationships/hyperlink" Target="https://github.com/AguaClara/Designs-2017"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designserver.cee.cornell.edu/Designs"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14.xml"/><Relationship Id="rId1" Type="http://schemas.openxmlformats.org/officeDocument/2006/relationships/slideLayout" Target="../slideLayouts/slideLayout5.xml"/><Relationship Id="rId4" Type="http://schemas.openxmlformats.org/officeDocument/2006/relationships/image" Target="../media/image65.jpeg"/></Relationships>
</file>

<file path=ppt/slides/_rels/slide52.xml.rels><?xml version="1.0" encoding="UTF-8" standalone="yes"?>
<Relationships xmlns="http://schemas.openxmlformats.org/package/2006/relationships"><Relationship Id="rId8" Type="http://schemas.openxmlformats.org/officeDocument/2006/relationships/image" Target="../media/image70.jpeg"/><Relationship Id="rId3" Type="http://schemas.openxmlformats.org/officeDocument/2006/relationships/image" Target="../media/image66.jpeg"/><Relationship Id="rId7" Type="http://schemas.openxmlformats.org/officeDocument/2006/relationships/image" Target="../media/image69.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68.jpeg"/><Relationship Id="rId5" Type="http://schemas.openxmlformats.org/officeDocument/2006/relationships/image" Target="../media/image67.jpeg"/><Relationship Id="rId4" Type="http://schemas.openxmlformats.org/officeDocument/2006/relationships/image" Target="../media/image23.jpeg"/></Relationships>
</file>

<file path=ppt/slides/_rels/slide6.xml.rels><?xml version="1.0" encoding="UTF-8" standalone="yes"?>
<Relationships xmlns="http://schemas.openxmlformats.org/package/2006/relationships"><Relationship Id="rId8" Type="http://schemas.openxmlformats.org/officeDocument/2006/relationships/image" Target="../media/image4.jpeg"/><Relationship Id="rId13" Type="http://schemas.openxmlformats.org/officeDocument/2006/relationships/image" Target="../media/image7.png"/><Relationship Id="rId3" Type="http://schemas.openxmlformats.org/officeDocument/2006/relationships/slide" Target="slide3.xml"/><Relationship Id="rId7" Type="http://schemas.openxmlformats.org/officeDocument/2006/relationships/slide" Target="slide8.xml"/><Relationship Id="rId12" Type="http://schemas.openxmlformats.org/officeDocument/2006/relationships/image" Target="../media/image6.jpe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3.jpeg"/><Relationship Id="rId11" Type="http://schemas.openxmlformats.org/officeDocument/2006/relationships/slide" Target="slide48.xml"/><Relationship Id="rId5" Type="http://schemas.openxmlformats.org/officeDocument/2006/relationships/slide" Target="slide11.xml"/><Relationship Id="rId10" Type="http://schemas.openxmlformats.org/officeDocument/2006/relationships/image" Target="../media/image5.png"/><Relationship Id="rId4" Type="http://schemas.openxmlformats.org/officeDocument/2006/relationships/image" Target="../media/image2.jpeg"/><Relationship Id="rId9" Type="http://schemas.openxmlformats.org/officeDocument/2006/relationships/slide" Target="slide13.xml"/><Relationship Id="rId14" Type="http://schemas.openxmlformats.org/officeDocument/2006/relationships/image" Target="../media/image8.png"/></Relationships>
</file>

<file path=ppt/slides/_rels/slide7.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jpeg"/><Relationship Id="rId2" Type="http://schemas.openxmlformats.org/officeDocument/2006/relationships/image" Target="../media/image9.png"/><Relationship Id="rId1" Type="http://schemas.openxmlformats.org/officeDocument/2006/relationships/slideLayout" Target="../slideLayouts/slideLayout5.xml"/><Relationship Id="rId6" Type="http://schemas.openxmlformats.org/officeDocument/2006/relationships/image" Target="../media/image13.png"/><Relationship Id="rId11" Type="http://schemas.openxmlformats.org/officeDocument/2006/relationships/image" Target="../media/image18.pn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s>
</file>

<file path=ppt/slides/_rels/slide8.xml.rels><?xml version="1.0" encoding="UTF-8" standalone="yes"?>
<Relationships xmlns="http://schemas.openxmlformats.org/package/2006/relationships"><Relationship Id="rId8" Type="http://schemas.openxmlformats.org/officeDocument/2006/relationships/image" Target="../media/image4.jpeg"/><Relationship Id="rId13" Type="http://schemas.openxmlformats.org/officeDocument/2006/relationships/image" Target="../media/image7.png"/><Relationship Id="rId3" Type="http://schemas.openxmlformats.org/officeDocument/2006/relationships/slide" Target="slide3.xml"/><Relationship Id="rId7" Type="http://schemas.openxmlformats.org/officeDocument/2006/relationships/slide" Target="slide8.xml"/><Relationship Id="rId12" Type="http://schemas.openxmlformats.org/officeDocument/2006/relationships/image" Target="../media/image6.jpe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3.jpeg"/><Relationship Id="rId11" Type="http://schemas.openxmlformats.org/officeDocument/2006/relationships/slide" Target="slide48.xml"/><Relationship Id="rId5" Type="http://schemas.openxmlformats.org/officeDocument/2006/relationships/slide" Target="slide11.xml"/><Relationship Id="rId10" Type="http://schemas.openxmlformats.org/officeDocument/2006/relationships/image" Target="../media/image5.png"/><Relationship Id="rId4" Type="http://schemas.openxmlformats.org/officeDocument/2006/relationships/image" Target="../media/image2.jpeg"/><Relationship Id="rId9" Type="http://schemas.openxmlformats.org/officeDocument/2006/relationships/slide" Target="slide13.xml"/><Relationship Id="rId14"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p:cNvSpPr>
            <a:spLocks noGrp="1"/>
          </p:cNvSpPr>
          <p:nvPr>
            <p:ph type="subTitle" idx="1"/>
          </p:nvPr>
        </p:nvSpPr>
        <p:spPr>
          <a:xfrm>
            <a:off x="6400800" y="6172200"/>
            <a:ext cx="2714625" cy="381000"/>
          </a:xfrm>
        </p:spPr>
        <p:txBody>
          <a:bodyPr/>
          <a:lstStyle/>
          <a:p>
            <a:r>
              <a:rPr lang="en-US" sz="1800" dirty="0"/>
              <a:t>Monroe Weber-Shirk</a:t>
            </a:r>
          </a:p>
        </p:txBody>
      </p:sp>
      <p:sp>
        <p:nvSpPr>
          <p:cNvPr id="4" name="Title 3"/>
          <p:cNvSpPr>
            <a:spLocks noGrp="1"/>
          </p:cNvSpPr>
          <p:nvPr>
            <p:ph type="ctrTitle" sz="quarter"/>
          </p:nvPr>
        </p:nvSpPr>
        <p:spPr>
          <a:xfrm>
            <a:off x="838200" y="130175"/>
            <a:ext cx="7239000" cy="1470025"/>
          </a:xfrm>
        </p:spPr>
        <p:txBody>
          <a:bodyPr/>
          <a:lstStyle/>
          <a:p>
            <a:pPr algn="ctr"/>
            <a:r>
              <a:rPr lang="en-US" dirty="0"/>
              <a:t>An Elegant Solution for Safe Water on Tap </a:t>
            </a:r>
          </a:p>
        </p:txBody>
      </p:sp>
      <p:sp>
        <p:nvSpPr>
          <p:cNvPr id="2" name="Rectangle 1"/>
          <p:cNvSpPr/>
          <p:nvPr/>
        </p:nvSpPr>
        <p:spPr>
          <a:xfrm>
            <a:off x="0" y="0"/>
            <a:ext cx="9144000" cy="1905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650" name="Picture 2" descr="https://lh3.googleusercontent.com/-szqY9SUaguA/U4yZVsLY3FI/AAAAAAAAuu8/dIejH76uRdM/s1280/IMG_4120a.jpg"/>
          <p:cNvPicPr>
            <a:picLocks noChangeAspect="1" noChangeArrowheads="1"/>
          </p:cNvPicPr>
          <p:nvPr/>
        </p:nvPicPr>
        <p:blipFill rotWithShape="1">
          <a:blip r:embed="rId3">
            <a:extLst>
              <a:ext uri="{28A0092B-C50C-407E-A947-70E740481C1C}">
                <a14:useLocalDpi xmlns:a14="http://schemas.microsoft.com/office/drawing/2010/main" val="0"/>
              </a:ext>
            </a:extLst>
          </a:blip>
          <a:srcRect b="18440"/>
          <a:stretch/>
        </p:blipFill>
        <p:spPr bwMode="auto">
          <a:xfrm>
            <a:off x="0" y="1495425"/>
            <a:ext cx="9144000" cy="4381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4415107"/>
      </p:ext>
    </p:extLst>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Elegant Solution</a:t>
            </a:r>
            <a:endParaRPr lang="en-US" dirty="0"/>
          </a:p>
        </p:txBody>
      </p:sp>
      <p:sp>
        <p:nvSpPr>
          <p:cNvPr id="3" name="Content Placeholder 2"/>
          <p:cNvSpPr>
            <a:spLocks noGrp="1"/>
          </p:cNvSpPr>
          <p:nvPr>
            <p:ph idx="1"/>
          </p:nvPr>
        </p:nvSpPr>
        <p:spPr/>
        <p:txBody>
          <a:bodyPr/>
          <a:lstStyle/>
          <a:p>
            <a:r>
              <a:rPr lang="en-US"/>
              <a:t>Solves the problem very well</a:t>
            </a:r>
          </a:p>
          <a:p>
            <a:r>
              <a:rPr lang="en-US"/>
              <a:t>No unnecessary complexity</a:t>
            </a:r>
          </a:p>
          <a:p>
            <a:r>
              <a:rPr lang="en-US"/>
              <a:t>Easy to understand</a:t>
            </a:r>
          </a:p>
          <a:p>
            <a:r>
              <a:rPr lang="en-US"/>
              <a:t>Simple and beautiful</a:t>
            </a:r>
          </a:p>
          <a:p>
            <a:pPr lvl="1"/>
            <a:r>
              <a:rPr lang="en-US"/>
              <a:t>Bicycle</a:t>
            </a:r>
          </a:p>
          <a:p>
            <a:pPr lvl="1"/>
            <a:r>
              <a:rPr lang="en-US"/>
              <a:t>Windmills</a:t>
            </a:r>
          </a:p>
          <a:p>
            <a:pPr lvl="1"/>
            <a:endParaRPr lang="en-US"/>
          </a:p>
          <a:p>
            <a:r>
              <a:rPr lang="en-US"/>
              <a:t>Context matters in defining elegant!</a:t>
            </a:r>
          </a:p>
          <a:p>
            <a:endParaRPr lang="en-US" dirty="0"/>
          </a:p>
        </p:txBody>
      </p:sp>
      <p:pic>
        <p:nvPicPr>
          <p:cNvPr id="7170" name="Picture 2" descr="Image result for windmill">
            <a:extLst>
              <a:ext uri="{FF2B5EF4-FFF2-40B4-BE49-F238E27FC236}">
                <a16:creationId xmlns:a16="http://schemas.microsoft.com/office/drawing/2014/main" id="{25CED6A6-4A93-41B7-A462-2B0E054A6B4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477000" y="3719793"/>
            <a:ext cx="2387974" cy="1790981"/>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Image result for bicycle">
            <a:extLst>
              <a:ext uri="{FF2B5EF4-FFF2-40B4-BE49-F238E27FC236}">
                <a16:creationId xmlns:a16="http://schemas.microsoft.com/office/drawing/2014/main" id="{3298EB03-E18B-41CC-AC72-16F31BDF3D0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88197" y="1710017"/>
            <a:ext cx="2627203" cy="1751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9159386"/>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22" name="TextBox 21">
            <a:extLst>
              <a:ext uri="{FF2B5EF4-FFF2-40B4-BE49-F238E27FC236}">
                <a16:creationId xmlns:a16="http://schemas.microsoft.com/office/drawing/2014/main" id="{FEE65D1B-7409-40A7-A734-A2A7602FCC6C}"/>
              </a:ext>
            </a:extLst>
          </p:cNvPr>
          <p:cNvSpPr txBox="1"/>
          <p:nvPr/>
        </p:nvSpPr>
        <p:spPr>
          <a:xfrm>
            <a:off x="4495800" y="6499240"/>
            <a:ext cx="4721086" cy="400110"/>
          </a:xfrm>
          <a:prstGeom prst="rect">
            <a:avLst/>
          </a:prstGeom>
          <a:noFill/>
        </p:spPr>
        <p:txBody>
          <a:bodyPr wrap="square" rtlCol="0">
            <a:spAutoFit/>
          </a:bodyPr>
          <a:lstStyle/>
          <a:p>
            <a:r>
              <a:rPr lang="en-US" sz="2000" dirty="0">
                <a:solidFill>
                  <a:schemeClr val="bg1">
                    <a:lumMod val="75000"/>
                  </a:schemeClr>
                </a:solidFill>
              </a:rPr>
              <a:t>Ctrl + click the pictures to go each section!</a:t>
            </a:r>
          </a:p>
        </p:txBody>
      </p:sp>
      <p:sp>
        <p:nvSpPr>
          <p:cNvPr id="4" name="Rectangle 3">
            <a:extLst>
              <a:ext uri="{FF2B5EF4-FFF2-40B4-BE49-F238E27FC236}">
                <a16:creationId xmlns:a16="http://schemas.microsoft.com/office/drawing/2014/main" id="{2C5F3DF4-2AF3-4C60-B10D-0A24BA12E731}"/>
              </a:ext>
            </a:extLst>
          </p:cNvPr>
          <p:cNvSpPr>
            <a:spLocks noGrp="1" noChangeArrowheads="1"/>
          </p:cNvSpPr>
          <p:nvPr>
            <p:ph sz="half" idx="1"/>
          </p:nvPr>
        </p:nvSpPr>
        <p:spPr>
          <a:xfrm>
            <a:off x="2135316" y="1600200"/>
            <a:ext cx="5865684" cy="4827234"/>
          </a:xfrm>
        </p:spPr>
        <p:txBody>
          <a:bodyPr/>
          <a:lstStyle/>
          <a:p>
            <a:r>
              <a:rPr lang="en-US" sz="3400" dirty="0">
                <a:solidFill>
                  <a:schemeClr val="bg1">
                    <a:lumMod val="75000"/>
                  </a:schemeClr>
                </a:solidFill>
              </a:rPr>
              <a:t>How to Innovate and Design</a:t>
            </a:r>
          </a:p>
          <a:p>
            <a:r>
              <a:rPr lang="en-US" sz="3400" dirty="0">
                <a:solidFill>
                  <a:schemeClr val="bg1">
                    <a:lumMod val="75000"/>
                  </a:schemeClr>
                </a:solidFill>
              </a:rPr>
              <a:t>The AguaClara Consortium</a:t>
            </a:r>
          </a:p>
          <a:p>
            <a:r>
              <a:rPr lang="en-US" sz="3400" dirty="0">
                <a:solidFill>
                  <a:schemeClr val="bg1">
                    <a:lumMod val="75000"/>
                  </a:schemeClr>
                </a:solidFill>
              </a:rPr>
              <a:t>High-tech and Elegance</a:t>
            </a:r>
          </a:p>
          <a:p>
            <a:r>
              <a:rPr lang="en-US" sz="3400" b="1" dirty="0"/>
              <a:t>Pride of ownership</a:t>
            </a:r>
          </a:p>
          <a:p>
            <a:r>
              <a:rPr lang="en-US" sz="3400" dirty="0">
                <a:solidFill>
                  <a:schemeClr val="bg1">
                    <a:lumMod val="75000"/>
                  </a:schemeClr>
                </a:solidFill>
              </a:rPr>
              <a:t>AguaClara technologies and plants </a:t>
            </a:r>
          </a:p>
          <a:p>
            <a:r>
              <a:rPr lang="en-US" sz="3400" dirty="0">
                <a:solidFill>
                  <a:schemeClr val="bg1">
                    <a:lumMod val="75000"/>
                  </a:schemeClr>
                </a:solidFill>
              </a:rPr>
              <a:t>Philosophy and Reflections</a:t>
            </a:r>
          </a:p>
          <a:p>
            <a:endParaRPr lang="en-US" sz="3400" dirty="0"/>
          </a:p>
        </p:txBody>
      </p:sp>
      <p:pic>
        <p:nvPicPr>
          <p:cNvPr id="5" name="Picture 2" descr="Birth of Athena from the head of Zeus, with Hephaestus | Greek vase, Athenian black figure kylix">
            <a:hlinkClick r:id="rId3" action="ppaction://hlinksldjump"/>
            <a:extLst>
              <a:ext uri="{FF2B5EF4-FFF2-40B4-BE49-F238E27FC236}">
                <a16:creationId xmlns:a16="http://schemas.microsoft.com/office/drawing/2014/main" id="{BE5449BD-B8E4-41FB-BC3F-B539D2CF8309}"/>
              </a:ext>
            </a:extLst>
          </p:cNvPr>
          <p:cNvPicPr>
            <a:picLocks noChangeAspect="1" noChangeArrowheads="1"/>
          </p:cNvPicPr>
          <p:nvPr/>
        </p:nvPicPr>
        <p:blipFill>
          <a:blip r:embed="rId4" cstate="print"/>
          <a:srcRect/>
          <a:stretch>
            <a:fillRect/>
          </a:stretch>
        </p:blipFill>
        <p:spPr bwMode="auto">
          <a:xfrm>
            <a:off x="1550677" y="1586753"/>
            <a:ext cx="734827" cy="513937"/>
          </a:xfrm>
          <a:prstGeom prst="rect">
            <a:avLst/>
          </a:prstGeom>
          <a:noFill/>
        </p:spPr>
      </p:pic>
      <p:pic>
        <p:nvPicPr>
          <p:cNvPr id="7" name="Picture 4" descr="http://cdn2-b.examiner.com/sites/default/files/styles/image_content_width/hash/4b/27/MIL%20on_0.jpg?itok=SBV-sY2u">
            <a:hlinkClick r:id="rId5" action="ppaction://hlinksldjump"/>
            <a:extLst>
              <a:ext uri="{FF2B5EF4-FFF2-40B4-BE49-F238E27FC236}">
                <a16:creationId xmlns:a16="http://schemas.microsoft.com/office/drawing/2014/main" id="{E43426EB-308C-4C71-9BFA-C81D6E7895AE}"/>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773111" y="3527673"/>
            <a:ext cx="512393" cy="41513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Image result for windmill">
            <a:hlinkClick r:id="rId7" action="ppaction://hlinksldjump"/>
            <a:extLst>
              <a:ext uri="{FF2B5EF4-FFF2-40B4-BE49-F238E27FC236}">
                <a16:creationId xmlns:a16="http://schemas.microsoft.com/office/drawing/2014/main" id="{459D2E7D-6D9B-4BB5-8D7A-8FE283B8DF6F}"/>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731992" y="2811851"/>
            <a:ext cx="553512" cy="41513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a:hlinkClick r:id="rId9" action="ppaction://hlinksldjump"/>
            <a:extLst>
              <a:ext uri="{FF2B5EF4-FFF2-40B4-BE49-F238E27FC236}">
                <a16:creationId xmlns:a16="http://schemas.microsoft.com/office/drawing/2014/main" id="{17792AFB-3D52-440C-A162-B4FDC5B66944}"/>
              </a:ext>
            </a:extLst>
          </p:cNvPr>
          <p:cNvPicPr>
            <a:picLocks noChangeAspect="1" noChangeArrowheads="1"/>
          </p:cNvPicPr>
          <p:nvPr/>
        </p:nvPicPr>
        <p:blipFill>
          <a:blip r:embed="rId10" cstate="print">
            <a:clrChange>
              <a:clrFrom>
                <a:srgbClr val="212830"/>
              </a:clrFrom>
              <a:clrTo>
                <a:srgbClr val="212830">
                  <a:alpha val="0"/>
                </a:srgbClr>
              </a:clrTo>
            </a:clrChange>
            <a:extLst>
              <a:ext uri="{28A0092B-C50C-407E-A947-70E740481C1C}">
                <a14:useLocalDpi xmlns:a14="http://schemas.microsoft.com/office/drawing/2010/main" val="0"/>
              </a:ext>
            </a:extLst>
          </a:blip>
          <a:srcRect/>
          <a:stretch>
            <a:fillRect/>
          </a:stretch>
        </p:blipFill>
        <p:spPr bwMode="auto">
          <a:xfrm>
            <a:off x="1547468" y="4171406"/>
            <a:ext cx="738036" cy="5273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2" descr="https://lh4.googleusercontent.com/-JDVXt4qs_mM/Uu_bub_jnuI/AAAAAAAAtpQ/QNSessXKpxs/s912/IMG_3373a.jpg">
            <a:hlinkClick r:id="rId11" action="ppaction://hlinksldjump"/>
            <a:extLst>
              <a:ext uri="{FF2B5EF4-FFF2-40B4-BE49-F238E27FC236}">
                <a16:creationId xmlns:a16="http://schemas.microsoft.com/office/drawing/2014/main" id="{0FA9F672-E7DE-4C1A-AA36-1469244AFC57}"/>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479905" y="5221941"/>
            <a:ext cx="805599" cy="527349"/>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p:nvGrpSpPr>
        <p:grpSpPr>
          <a:xfrm>
            <a:off x="1547468" y="2247933"/>
            <a:ext cx="731520" cy="449618"/>
            <a:chOff x="1160462" y="2340803"/>
            <a:chExt cx="731520" cy="449618"/>
          </a:xfrm>
        </p:grpSpPr>
        <p:pic>
          <p:nvPicPr>
            <p:cNvPr id="12" name="Picture 4" descr="FINAL LOGO 2.0.pn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160462" y="2340803"/>
              <a:ext cx="731520" cy="23209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AguaClara Reach"/>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1160462" y="2555359"/>
              <a:ext cx="731520" cy="23506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60758694"/>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Pride of Ownership</a:t>
            </a:r>
            <a:endParaRPr lang="en-US" dirty="0"/>
          </a:p>
        </p:txBody>
      </p:sp>
      <p:sp>
        <p:nvSpPr>
          <p:cNvPr id="3" name="Content Placeholder 2"/>
          <p:cNvSpPr>
            <a:spLocks noGrp="1"/>
          </p:cNvSpPr>
          <p:nvPr>
            <p:ph idx="1"/>
          </p:nvPr>
        </p:nvSpPr>
        <p:spPr>
          <a:xfrm>
            <a:off x="457200" y="1600200"/>
            <a:ext cx="7162800" cy="4525963"/>
          </a:xfrm>
        </p:spPr>
        <p:txBody>
          <a:bodyPr/>
          <a:lstStyle/>
          <a:p>
            <a:r>
              <a:rPr lang="en-US" dirty="0"/>
              <a:t>What happens when the check engine light goes on in your car?</a:t>
            </a:r>
          </a:p>
          <a:p>
            <a:r>
              <a:rPr lang="en-US" dirty="0"/>
              <a:t>What do you do if your bicycle brakes need to be adjusted?</a:t>
            </a:r>
          </a:p>
          <a:p>
            <a:r>
              <a:rPr lang="en-US" dirty="0"/>
              <a:t>What does the plant operator do if the chemical feed stops working?</a:t>
            </a:r>
          </a:p>
        </p:txBody>
      </p:sp>
      <p:sp>
        <p:nvSpPr>
          <p:cNvPr id="4" name="Rectangle 3"/>
          <p:cNvSpPr/>
          <p:nvPr/>
        </p:nvSpPr>
        <p:spPr>
          <a:xfrm>
            <a:off x="762000" y="4953000"/>
            <a:ext cx="7239000" cy="1569660"/>
          </a:xfrm>
          <a:prstGeom prst="rect">
            <a:avLst/>
          </a:prstGeom>
        </p:spPr>
        <p:txBody>
          <a:bodyPr wrap="square">
            <a:spAutoFit/>
          </a:bodyPr>
          <a:lstStyle/>
          <a:p>
            <a:r>
              <a:rPr lang="en-US" sz="3200" dirty="0"/>
              <a:t>We want the plant operator to diagnose and fix the problem without needing to call anyone.</a:t>
            </a:r>
          </a:p>
        </p:txBody>
      </p:sp>
      <p:pic>
        <p:nvPicPr>
          <p:cNvPr id="6148" name="Picture 4" descr="http://cdn2-b.examiner.com/sites/default/files/styles/image_content_width/hash/4b/27/MIL%20on_0.jpg?itok=SBV-sY2u"/>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20000" y="1524000"/>
            <a:ext cx="1276232" cy="1033985"/>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http://downtube.com/images/Brake_Adjustment/Brakes_(Identified_Parts).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30322" y="2590800"/>
            <a:ext cx="1255587" cy="14478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https://lh3.googleusercontent.com/_QuLPZg3XMcE/TTz3kuiY2nI/AAAAAAAAbmY/o12wSHakp6c/s576/AguaClara%20Honduras%20Trip%202011%20212.jpg"/>
          <p:cNvPicPr>
            <a:picLocks noChangeAspect="1" noChangeArrowheads="1"/>
          </p:cNvPicPr>
          <p:nvPr/>
        </p:nvPicPr>
        <p:blipFill>
          <a:blip r:embed="rId5" cstate="print"/>
          <a:srcRect/>
          <a:stretch>
            <a:fillRect/>
          </a:stretch>
        </p:blipFill>
        <p:spPr bwMode="auto">
          <a:xfrm>
            <a:off x="7630322" y="4114799"/>
            <a:ext cx="1255587" cy="941691"/>
          </a:xfrm>
          <a:prstGeom prst="rect">
            <a:avLst/>
          </a:prstGeom>
          <a:noFill/>
        </p:spPr>
      </p:pic>
    </p:spTree>
    <p:extLst>
      <p:ext uri="{BB962C8B-B14F-4D97-AF65-F5344CB8AC3E}">
        <p14:creationId xmlns:p14="http://schemas.microsoft.com/office/powerpoint/2010/main" val="23826422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22" name="TextBox 21">
            <a:extLst>
              <a:ext uri="{FF2B5EF4-FFF2-40B4-BE49-F238E27FC236}">
                <a16:creationId xmlns:a16="http://schemas.microsoft.com/office/drawing/2014/main" id="{FEE65D1B-7409-40A7-A734-A2A7602FCC6C}"/>
              </a:ext>
            </a:extLst>
          </p:cNvPr>
          <p:cNvSpPr txBox="1"/>
          <p:nvPr/>
        </p:nvSpPr>
        <p:spPr>
          <a:xfrm>
            <a:off x="4495800" y="6499240"/>
            <a:ext cx="4721086" cy="400110"/>
          </a:xfrm>
          <a:prstGeom prst="rect">
            <a:avLst/>
          </a:prstGeom>
          <a:noFill/>
        </p:spPr>
        <p:txBody>
          <a:bodyPr wrap="square" rtlCol="0">
            <a:spAutoFit/>
          </a:bodyPr>
          <a:lstStyle/>
          <a:p>
            <a:r>
              <a:rPr lang="en-US" sz="2000" dirty="0">
                <a:solidFill>
                  <a:schemeClr val="bg1">
                    <a:lumMod val="75000"/>
                  </a:schemeClr>
                </a:solidFill>
              </a:rPr>
              <a:t>Ctrl + click the pictures to go each section!</a:t>
            </a:r>
          </a:p>
        </p:txBody>
      </p:sp>
      <p:sp>
        <p:nvSpPr>
          <p:cNvPr id="4" name="Rectangle 3">
            <a:extLst>
              <a:ext uri="{FF2B5EF4-FFF2-40B4-BE49-F238E27FC236}">
                <a16:creationId xmlns:a16="http://schemas.microsoft.com/office/drawing/2014/main" id="{1A083B1F-728F-420B-8B6B-13D916ABC066}"/>
              </a:ext>
            </a:extLst>
          </p:cNvPr>
          <p:cNvSpPr>
            <a:spLocks noGrp="1" noChangeArrowheads="1"/>
          </p:cNvSpPr>
          <p:nvPr>
            <p:ph sz="half" idx="1"/>
          </p:nvPr>
        </p:nvSpPr>
        <p:spPr>
          <a:xfrm>
            <a:off x="2135316" y="1600200"/>
            <a:ext cx="5865684" cy="4827234"/>
          </a:xfrm>
        </p:spPr>
        <p:txBody>
          <a:bodyPr/>
          <a:lstStyle/>
          <a:p>
            <a:r>
              <a:rPr lang="en-US" sz="3400" dirty="0">
                <a:solidFill>
                  <a:schemeClr val="bg1">
                    <a:lumMod val="75000"/>
                  </a:schemeClr>
                </a:solidFill>
              </a:rPr>
              <a:t>How to Innovate and Design</a:t>
            </a:r>
          </a:p>
          <a:p>
            <a:r>
              <a:rPr lang="en-US" sz="3400" dirty="0">
                <a:solidFill>
                  <a:schemeClr val="bg1">
                    <a:lumMod val="75000"/>
                  </a:schemeClr>
                </a:solidFill>
              </a:rPr>
              <a:t>The AguaClara Consortium</a:t>
            </a:r>
          </a:p>
          <a:p>
            <a:r>
              <a:rPr lang="en-US" sz="3400" dirty="0">
                <a:solidFill>
                  <a:schemeClr val="bg1">
                    <a:lumMod val="75000"/>
                  </a:schemeClr>
                </a:solidFill>
              </a:rPr>
              <a:t>High-tech and Elegance</a:t>
            </a:r>
          </a:p>
          <a:p>
            <a:r>
              <a:rPr lang="en-US" sz="3400" dirty="0">
                <a:solidFill>
                  <a:schemeClr val="bg1">
                    <a:lumMod val="75000"/>
                  </a:schemeClr>
                </a:solidFill>
              </a:rPr>
              <a:t>Pride of ownership</a:t>
            </a:r>
          </a:p>
          <a:p>
            <a:r>
              <a:rPr lang="en-US" sz="3400" b="1" dirty="0"/>
              <a:t>AguaClara technologies and plants </a:t>
            </a:r>
          </a:p>
          <a:p>
            <a:r>
              <a:rPr lang="en-US" sz="3400" dirty="0">
                <a:solidFill>
                  <a:schemeClr val="bg1">
                    <a:lumMod val="75000"/>
                  </a:schemeClr>
                </a:solidFill>
              </a:rPr>
              <a:t>Philosophy and Reflections</a:t>
            </a:r>
          </a:p>
          <a:p>
            <a:endParaRPr lang="en-US" sz="3400" dirty="0"/>
          </a:p>
        </p:txBody>
      </p:sp>
      <p:pic>
        <p:nvPicPr>
          <p:cNvPr id="5" name="Picture 2" descr="Birth of Athena from the head of Zeus, with Hephaestus | Greek vase, Athenian black figure kylix">
            <a:hlinkClick r:id="rId3" action="ppaction://hlinksldjump"/>
            <a:extLst>
              <a:ext uri="{FF2B5EF4-FFF2-40B4-BE49-F238E27FC236}">
                <a16:creationId xmlns:a16="http://schemas.microsoft.com/office/drawing/2014/main" id="{0015C4AB-9863-430E-A348-155A8F73F403}"/>
              </a:ext>
            </a:extLst>
          </p:cNvPr>
          <p:cNvPicPr>
            <a:picLocks noChangeAspect="1" noChangeArrowheads="1"/>
          </p:cNvPicPr>
          <p:nvPr/>
        </p:nvPicPr>
        <p:blipFill>
          <a:blip r:embed="rId4" cstate="print"/>
          <a:srcRect/>
          <a:stretch>
            <a:fillRect/>
          </a:stretch>
        </p:blipFill>
        <p:spPr bwMode="auto">
          <a:xfrm>
            <a:off x="1550677" y="1586753"/>
            <a:ext cx="734827" cy="513937"/>
          </a:xfrm>
          <a:prstGeom prst="rect">
            <a:avLst/>
          </a:prstGeom>
          <a:noFill/>
        </p:spPr>
      </p:pic>
      <p:pic>
        <p:nvPicPr>
          <p:cNvPr id="7" name="Picture 4" descr="http://cdn2-b.examiner.com/sites/default/files/styles/image_content_width/hash/4b/27/MIL%20on_0.jpg?itok=SBV-sY2u">
            <a:hlinkClick r:id="rId5" action="ppaction://hlinksldjump"/>
            <a:extLst>
              <a:ext uri="{FF2B5EF4-FFF2-40B4-BE49-F238E27FC236}">
                <a16:creationId xmlns:a16="http://schemas.microsoft.com/office/drawing/2014/main" id="{2F4B6A19-C274-4E2F-8527-2710504FFEDC}"/>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773111" y="3527673"/>
            <a:ext cx="512393" cy="41513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Image result for windmill">
            <a:hlinkClick r:id="rId7" action="ppaction://hlinksldjump"/>
            <a:extLst>
              <a:ext uri="{FF2B5EF4-FFF2-40B4-BE49-F238E27FC236}">
                <a16:creationId xmlns:a16="http://schemas.microsoft.com/office/drawing/2014/main" id="{8A519CC1-8DCA-496F-8D2A-43D0264CE092}"/>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731992" y="2811851"/>
            <a:ext cx="553512" cy="41513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a:hlinkClick r:id="rId9" action="ppaction://hlinksldjump"/>
            <a:extLst>
              <a:ext uri="{FF2B5EF4-FFF2-40B4-BE49-F238E27FC236}">
                <a16:creationId xmlns:a16="http://schemas.microsoft.com/office/drawing/2014/main" id="{FFF705F0-BEC2-4AE1-A1F4-45953B23639E}"/>
              </a:ext>
            </a:extLst>
          </p:cNvPr>
          <p:cNvPicPr>
            <a:picLocks noChangeAspect="1" noChangeArrowheads="1"/>
          </p:cNvPicPr>
          <p:nvPr/>
        </p:nvPicPr>
        <p:blipFill>
          <a:blip r:embed="rId10" cstate="print">
            <a:clrChange>
              <a:clrFrom>
                <a:srgbClr val="212830"/>
              </a:clrFrom>
              <a:clrTo>
                <a:srgbClr val="212830">
                  <a:alpha val="0"/>
                </a:srgbClr>
              </a:clrTo>
            </a:clrChange>
            <a:extLst>
              <a:ext uri="{28A0092B-C50C-407E-A947-70E740481C1C}">
                <a14:useLocalDpi xmlns:a14="http://schemas.microsoft.com/office/drawing/2010/main" val="0"/>
              </a:ext>
            </a:extLst>
          </a:blip>
          <a:srcRect/>
          <a:stretch>
            <a:fillRect/>
          </a:stretch>
        </p:blipFill>
        <p:spPr bwMode="auto">
          <a:xfrm>
            <a:off x="1547468" y="4171406"/>
            <a:ext cx="738036" cy="5273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2" descr="https://lh4.googleusercontent.com/-JDVXt4qs_mM/Uu_bub_jnuI/AAAAAAAAtpQ/QNSessXKpxs/s912/IMG_3373a.jpg">
            <a:hlinkClick r:id="rId11" action="ppaction://hlinksldjump"/>
            <a:extLst>
              <a:ext uri="{FF2B5EF4-FFF2-40B4-BE49-F238E27FC236}">
                <a16:creationId xmlns:a16="http://schemas.microsoft.com/office/drawing/2014/main" id="{95BD5326-E01F-47B5-A382-8071C95401C5}"/>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479905" y="5221941"/>
            <a:ext cx="805599" cy="527349"/>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p:nvGrpSpPr>
        <p:grpSpPr>
          <a:xfrm>
            <a:off x="1547468" y="2247933"/>
            <a:ext cx="731520" cy="449618"/>
            <a:chOff x="1160462" y="2340803"/>
            <a:chExt cx="731520" cy="449618"/>
          </a:xfrm>
        </p:grpSpPr>
        <p:pic>
          <p:nvPicPr>
            <p:cNvPr id="12" name="Picture 4" descr="FINAL LOGO 2.0.pn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160462" y="2340803"/>
              <a:ext cx="731520" cy="23209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AguaClara Reach"/>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1160462" y="2555359"/>
              <a:ext cx="731520" cy="23506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266426066"/>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a:t>AguaClara Technologies</a:t>
            </a:r>
          </a:p>
        </p:txBody>
      </p:sp>
      <p:sp>
        <p:nvSpPr>
          <p:cNvPr id="11" name="Text Placeholder 10"/>
          <p:cNvSpPr>
            <a:spLocks noGrp="1"/>
          </p:cNvSpPr>
          <p:nvPr>
            <p:ph idx="1"/>
          </p:nvPr>
        </p:nvSpPr>
        <p:spPr/>
        <p:txBody>
          <a:bodyPr/>
          <a:lstStyle/>
          <a:p>
            <a:r>
              <a:rPr lang="en-US" sz="4800" dirty="0"/>
              <a:t>Chemical dosing</a:t>
            </a:r>
          </a:p>
          <a:p>
            <a:r>
              <a:rPr lang="en-US" sz="4800" dirty="0" err="1" smtClean="0"/>
              <a:t>Flocculator</a:t>
            </a:r>
            <a:endParaRPr lang="en-US" sz="4800" dirty="0" smtClean="0"/>
          </a:p>
          <a:p>
            <a:r>
              <a:rPr lang="en-US" sz="4800" dirty="0" smtClean="0"/>
              <a:t>Floc Blanket</a:t>
            </a:r>
            <a:endParaRPr lang="en-US" sz="4800" dirty="0"/>
          </a:p>
          <a:p>
            <a:r>
              <a:rPr lang="en-US" sz="4800" dirty="0"/>
              <a:t>Sedimentation</a:t>
            </a:r>
          </a:p>
          <a:p>
            <a:r>
              <a:rPr lang="en-US" sz="4800" dirty="0"/>
              <a:t>Filtration</a:t>
            </a:r>
          </a:p>
          <a:p>
            <a:r>
              <a:rPr lang="en-US" sz="4800" dirty="0"/>
              <a:t>Conclusions</a:t>
            </a:r>
          </a:p>
        </p:txBody>
      </p:sp>
      <p:pic>
        <p:nvPicPr>
          <p:cNvPr id="2" name="Picture 1">
            <a:hlinkClick r:id="" action="ppaction://noaction"/>
          </p:cNvPr>
          <p:cNvPicPr>
            <a:picLocks noChangeAspect="1" noChangeArrowheads="1"/>
          </p:cNvPicPr>
          <p:nvPr/>
        </p:nvPicPr>
        <p:blipFill>
          <a:blip r:embed="rId2" cstate="print">
            <a:clrChange>
              <a:clrFrom>
                <a:srgbClr val="212830"/>
              </a:clrFrom>
              <a:clrTo>
                <a:srgbClr val="212830">
                  <a:alpha val="0"/>
                </a:srgbClr>
              </a:clrTo>
            </a:clrChange>
            <a:lum bright="10000"/>
          </a:blip>
          <a:srcRect/>
          <a:stretch>
            <a:fillRect/>
          </a:stretch>
        </p:blipFill>
        <p:spPr bwMode="auto">
          <a:xfrm>
            <a:off x="5168660" y="2430598"/>
            <a:ext cx="1804293" cy="1011095"/>
          </a:xfrm>
          <a:prstGeom prst="rect">
            <a:avLst/>
          </a:prstGeom>
          <a:noFill/>
          <a:ln w="9525">
            <a:noFill/>
            <a:miter lim="800000"/>
            <a:headEnd/>
            <a:tailEnd/>
          </a:ln>
        </p:spPr>
      </p:pic>
      <p:pic>
        <p:nvPicPr>
          <p:cNvPr id="4"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67400" y="1571389"/>
            <a:ext cx="762000" cy="67954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2">
            <a:hlinkClick r:id="" action="ppaction://noaction"/>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747114" y="5014912"/>
            <a:ext cx="668631" cy="942975"/>
          </a:xfrm>
          <a:prstGeom prst="rect">
            <a:avLst/>
          </a:prstGeom>
          <a:solidFill>
            <a:schemeClr val="bg1"/>
          </a:solidFill>
          <a:ln>
            <a:noFill/>
          </a:ln>
          <a:effectLst/>
        </p:spPr>
      </p:pic>
      <p:pic>
        <p:nvPicPr>
          <p:cNvPr id="12"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105400" y="3592918"/>
            <a:ext cx="2429134" cy="11910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6" name="Straight Arrow Connector 5"/>
          <p:cNvCxnSpPr/>
          <p:nvPr/>
        </p:nvCxnSpPr>
        <p:spPr>
          <a:xfrm>
            <a:off x="4415745" y="3733800"/>
            <a:ext cx="1655061" cy="5382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V="1">
            <a:off x="4953000" y="3962400"/>
            <a:ext cx="1295400" cy="7689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2940633"/>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Stages of particle removal</a:t>
            </a:r>
          </a:p>
        </p:txBody>
      </p:sp>
      <p:sp>
        <p:nvSpPr>
          <p:cNvPr id="6" name="TextBox 5"/>
          <p:cNvSpPr txBox="1"/>
          <p:nvPr/>
        </p:nvSpPr>
        <p:spPr>
          <a:xfrm>
            <a:off x="7306152" y="1600200"/>
            <a:ext cx="1828800" cy="400110"/>
          </a:xfrm>
          <a:prstGeom prst="rect">
            <a:avLst/>
          </a:prstGeom>
          <a:noFill/>
          <a:ln>
            <a:solidFill>
              <a:schemeClr val="accent1"/>
            </a:solidFill>
          </a:ln>
        </p:spPr>
        <p:style>
          <a:lnRef idx="2">
            <a:schemeClr val="accent3"/>
          </a:lnRef>
          <a:fillRef idx="1">
            <a:schemeClr val="lt1"/>
          </a:fillRef>
          <a:effectRef idx="0">
            <a:schemeClr val="accent3"/>
          </a:effectRef>
          <a:fontRef idx="minor">
            <a:schemeClr val="dk1"/>
          </a:fontRef>
        </p:style>
        <p:txBody>
          <a:bodyPr wrap="square" rtlCol="0" anchor="ctr">
            <a:spAutoFit/>
          </a:bodyPr>
          <a:lstStyle/>
          <a:p>
            <a:pPr algn="ctr"/>
            <a:r>
              <a:rPr lang="en-US" sz="2000" b="1" dirty="0">
                <a:latin typeface="+mj-lt"/>
              </a:rPr>
              <a:t>Filtration </a:t>
            </a:r>
          </a:p>
        </p:txBody>
      </p:sp>
      <p:sp>
        <p:nvSpPr>
          <p:cNvPr id="7" name="TextBox 6"/>
          <p:cNvSpPr txBox="1"/>
          <p:nvPr/>
        </p:nvSpPr>
        <p:spPr>
          <a:xfrm>
            <a:off x="5479614" y="1600200"/>
            <a:ext cx="1828800" cy="400110"/>
          </a:xfrm>
          <a:prstGeom prst="rect">
            <a:avLst/>
          </a:prstGeom>
          <a:noFill/>
          <a:ln>
            <a:solidFill>
              <a:schemeClr val="accent1"/>
            </a:solidFill>
          </a:ln>
        </p:spPr>
        <p:style>
          <a:lnRef idx="2">
            <a:schemeClr val="accent3"/>
          </a:lnRef>
          <a:fillRef idx="1">
            <a:schemeClr val="lt1"/>
          </a:fillRef>
          <a:effectRef idx="0">
            <a:schemeClr val="accent3"/>
          </a:effectRef>
          <a:fontRef idx="minor">
            <a:schemeClr val="dk1"/>
          </a:fontRef>
        </p:style>
        <p:txBody>
          <a:bodyPr wrap="square" rtlCol="0" anchor="ctr">
            <a:spAutoFit/>
          </a:bodyPr>
          <a:lstStyle/>
          <a:p>
            <a:pPr algn="ctr"/>
            <a:r>
              <a:rPr lang="en-US" sz="2000" b="1" dirty="0">
                <a:latin typeface="+mj-lt"/>
              </a:rPr>
              <a:t>Sedimentation</a:t>
            </a:r>
          </a:p>
        </p:txBody>
      </p:sp>
      <p:sp>
        <p:nvSpPr>
          <p:cNvPr id="8" name="TextBox 7"/>
          <p:cNvSpPr txBox="1"/>
          <p:nvPr/>
        </p:nvSpPr>
        <p:spPr>
          <a:xfrm>
            <a:off x="1826538" y="1600200"/>
            <a:ext cx="1828800" cy="400110"/>
          </a:xfrm>
          <a:prstGeom prst="rect">
            <a:avLst/>
          </a:prstGeom>
          <a:noFill/>
          <a:ln>
            <a:solidFill>
              <a:schemeClr val="accent1"/>
            </a:solidFill>
          </a:ln>
        </p:spPr>
        <p:style>
          <a:lnRef idx="2">
            <a:schemeClr val="accent3"/>
          </a:lnRef>
          <a:fillRef idx="1">
            <a:schemeClr val="lt1"/>
          </a:fillRef>
          <a:effectRef idx="0">
            <a:schemeClr val="accent3"/>
          </a:effectRef>
          <a:fontRef idx="minor">
            <a:schemeClr val="dk1"/>
          </a:fontRef>
        </p:style>
        <p:txBody>
          <a:bodyPr wrap="square" rtlCol="0" anchor="ctr">
            <a:spAutoFit/>
          </a:bodyPr>
          <a:lstStyle/>
          <a:p>
            <a:pPr algn="ctr"/>
            <a:r>
              <a:rPr lang="en-US" sz="2000" b="1" dirty="0">
                <a:latin typeface="+mj-lt"/>
              </a:rPr>
              <a:t>Flocculation</a:t>
            </a:r>
          </a:p>
        </p:txBody>
      </p:sp>
      <p:sp>
        <p:nvSpPr>
          <p:cNvPr id="9" name="TextBox 8"/>
          <p:cNvSpPr txBox="1"/>
          <p:nvPr/>
        </p:nvSpPr>
        <p:spPr>
          <a:xfrm>
            <a:off x="0" y="1600200"/>
            <a:ext cx="1828800" cy="400110"/>
          </a:xfrm>
          <a:prstGeom prst="rect">
            <a:avLst/>
          </a:prstGeom>
          <a:noFill/>
          <a:ln>
            <a:solidFill>
              <a:schemeClr val="accent1"/>
            </a:solidFill>
          </a:ln>
        </p:spPr>
        <p:style>
          <a:lnRef idx="2">
            <a:schemeClr val="accent3"/>
          </a:lnRef>
          <a:fillRef idx="1">
            <a:schemeClr val="lt1"/>
          </a:fillRef>
          <a:effectRef idx="0">
            <a:schemeClr val="accent3"/>
          </a:effectRef>
          <a:fontRef idx="minor">
            <a:schemeClr val="dk1"/>
          </a:fontRef>
        </p:style>
        <p:txBody>
          <a:bodyPr wrap="square" rtlCol="0" anchor="ctr">
            <a:spAutoFit/>
          </a:bodyPr>
          <a:lstStyle/>
          <a:p>
            <a:pPr algn="ctr"/>
            <a:r>
              <a:rPr lang="en-US" sz="2000" b="1" dirty="0">
                <a:latin typeface="+mj-lt"/>
              </a:rPr>
              <a:t>Coagulation</a:t>
            </a:r>
          </a:p>
        </p:txBody>
      </p:sp>
      <p:grpSp>
        <p:nvGrpSpPr>
          <p:cNvPr id="3" name="Group 66"/>
          <p:cNvGrpSpPr/>
          <p:nvPr/>
        </p:nvGrpSpPr>
        <p:grpSpPr>
          <a:xfrm>
            <a:off x="1888552" y="3559774"/>
            <a:ext cx="1715775" cy="2514600"/>
            <a:chOff x="12954000" y="10820400"/>
            <a:chExt cx="1371600" cy="1828800"/>
          </a:xfrm>
        </p:grpSpPr>
        <p:sp>
          <p:nvSpPr>
            <p:cNvPr id="47" name="Can 46"/>
            <p:cNvSpPr/>
            <p:nvPr/>
          </p:nvSpPr>
          <p:spPr bwMode="auto">
            <a:xfrm>
              <a:off x="12954000" y="11201400"/>
              <a:ext cx="1371600" cy="1447800"/>
            </a:xfrm>
            <a:prstGeom prst="can">
              <a:avLst/>
            </a:prstGeom>
            <a:solidFill>
              <a:srgbClr val="0300BE">
                <a:alpha val="6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48" name="Can 47"/>
            <p:cNvSpPr/>
            <p:nvPr/>
          </p:nvSpPr>
          <p:spPr bwMode="auto">
            <a:xfrm>
              <a:off x="12954000" y="10820400"/>
              <a:ext cx="1371600" cy="1828800"/>
            </a:xfrm>
            <a:prstGeom prst="can">
              <a:avLst/>
            </a:prstGeom>
            <a:noFill/>
            <a:ln w="2857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sp>
        <p:nvSpPr>
          <p:cNvPr id="23" name="Flowchart: Connector 22"/>
          <p:cNvSpPr/>
          <p:nvPr/>
        </p:nvSpPr>
        <p:spPr bwMode="auto">
          <a:xfrm>
            <a:off x="3261172" y="548763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nvGrpSpPr>
          <p:cNvPr id="4" name="Group 300"/>
          <p:cNvGrpSpPr/>
          <p:nvPr/>
        </p:nvGrpSpPr>
        <p:grpSpPr>
          <a:xfrm>
            <a:off x="2975210" y="5068534"/>
            <a:ext cx="114385" cy="167640"/>
            <a:chOff x="2975210" y="4640709"/>
            <a:chExt cx="114385" cy="167640"/>
          </a:xfrm>
        </p:grpSpPr>
        <p:sp>
          <p:nvSpPr>
            <p:cNvPr id="21" name="Flowchart: Connector 20"/>
            <p:cNvSpPr/>
            <p:nvPr/>
          </p:nvSpPr>
          <p:spPr bwMode="auto">
            <a:xfrm>
              <a:off x="2975210" y="474548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2" name="Flowchart: Connector 21"/>
            <p:cNvSpPr/>
            <p:nvPr/>
          </p:nvSpPr>
          <p:spPr bwMode="auto">
            <a:xfrm>
              <a:off x="2975210" y="47035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9" name="Flowchart: Connector 28"/>
            <p:cNvSpPr/>
            <p:nvPr/>
          </p:nvSpPr>
          <p:spPr bwMode="auto">
            <a:xfrm>
              <a:off x="3032402" y="46407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2" name="Flowchart: Connector 31"/>
            <p:cNvSpPr/>
            <p:nvPr/>
          </p:nvSpPr>
          <p:spPr bwMode="auto">
            <a:xfrm>
              <a:off x="2975210" y="46407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5" name="Group 298"/>
          <p:cNvGrpSpPr/>
          <p:nvPr/>
        </p:nvGrpSpPr>
        <p:grpSpPr>
          <a:xfrm>
            <a:off x="2212643" y="5592409"/>
            <a:ext cx="114385" cy="230505"/>
            <a:chOff x="2212643" y="5164584"/>
            <a:chExt cx="114385" cy="230505"/>
          </a:xfrm>
        </p:grpSpPr>
        <p:sp>
          <p:nvSpPr>
            <p:cNvPr id="26" name="Flowchart: Connector 25"/>
            <p:cNvSpPr/>
            <p:nvPr/>
          </p:nvSpPr>
          <p:spPr bwMode="auto">
            <a:xfrm>
              <a:off x="2212643" y="516458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3" name="Flowchart: Connector 32"/>
            <p:cNvSpPr/>
            <p:nvPr/>
          </p:nvSpPr>
          <p:spPr bwMode="auto">
            <a:xfrm>
              <a:off x="2212643"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4" name="Flowchart: Connector 33"/>
            <p:cNvSpPr/>
            <p:nvPr/>
          </p:nvSpPr>
          <p:spPr bwMode="auto">
            <a:xfrm>
              <a:off x="2269835"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5" name="Flowchart: Connector 34"/>
            <p:cNvSpPr/>
            <p:nvPr/>
          </p:nvSpPr>
          <p:spPr bwMode="auto">
            <a:xfrm>
              <a:off x="2269835"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6" name="Flowchart: Connector 35"/>
            <p:cNvSpPr/>
            <p:nvPr/>
          </p:nvSpPr>
          <p:spPr bwMode="auto">
            <a:xfrm>
              <a:off x="2269835"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10" name="Group 295"/>
          <p:cNvGrpSpPr/>
          <p:nvPr/>
        </p:nvGrpSpPr>
        <p:grpSpPr>
          <a:xfrm>
            <a:off x="3165851" y="4858984"/>
            <a:ext cx="152514" cy="167640"/>
            <a:chOff x="3165851" y="4431159"/>
            <a:chExt cx="152514" cy="167640"/>
          </a:xfrm>
        </p:grpSpPr>
        <p:sp>
          <p:nvSpPr>
            <p:cNvPr id="30" name="Flowchart: Connector 29"/>
            <p:cNvSpPr/>
            <p:nvPr/>
          </p:nvSpPr>
          <p:spPr bwMode="auto">
            <a:xfrm>
              <a:off x="3223044" y="44940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1" name="Flowchart: Connector 30"/>
            <p:cNvSpPr/>
            <p:nvPr/>
          </p:nvSpPr>
          <p:spPr bwMode="auto">
            <a:xfrm>
              <a:off x="3261172" y="453593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7" name="Flowchart: Connector 36"/>
            <p:cNvSpPr/>
            <p:nvPr/>
          </p:nvSpPr>
          <p:spPr bwMode="auto">
            <a:xfrm>
              <a:off x="3261172" y="44311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9" name="Flowchart: Connector 38"/>
            <p:cNvSpPr/>
            <p:nvPr/>
          </p:nvSpPr>
          <p:spPr bwMode="auto">
            <a:xfrm>
              <a:off x="3165851" y="44940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11" name="Group 297"/>
          <p:cNvGrpSpPr/>
          <p:nvPr/>
        </p:nvGrpSpPr>
        <p:grpSpPr>
          <a:xfrm>
            <a:off x="2212643" y="5026624"/>
            <a:ext cx="209706" cy="167640"/>
            <a:chOff x="2212643" y="4598799"/>
            <a:chExt cx="209706" cy="167640"/>
          </a:xfrm>
        </p:grpSpPr>
        <p:sp>
          <p:nvSpPr>
            <p:cNvPr id="18" name="Flowchart: Connector 17"/>
            <p:cNvSpPr/>
            <p:nvPr/>
          </p:nvSpPr>
          <p:spPr bwMode="auto">
            <a:xfrm>
              <a:off x="2269835" y="46407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9" name="Flowchart: Connector 18"/>
            <p:cNvSpPr/>
            <p:nvPr/>
          </p:nvSpPr>
          <p:spPr bwMode="auto">
            <a:xfrm>
              <a:off x="2269835" y="47035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5" name="Flowchart: Connector 24"/>
            <p:cNvSpPr/>
            <p:nvPr/>
          </p:nvSpPr>
          <p:spPr bwMode="auto">
            <a:xfrm>
              <a:off x="2307964" y="46407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41" name="Flowchart: Connector 40"/>
            <p:cNvSpPr/>
            <p:nvPr/>
          </p:nvSpPr>
          <p:spPr bwMode="auto">
            <a:xfrm>
              <a:off x="2212643" y="459879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42" name="Flowchart: Connector 41"/>
            <p:cNvSpPr/>
            <p:nvPr/>
          </p:nvSpPr>
          <p:spPr bwMode="auto">
            <a:xfrm>
              <a:off x="2365156" y="47035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sp>
        <p:nvSpPr>
          <p:cNvPr id="44" name="Flowchart: Connector 43"/>
          <p:cNvSpPr/>
          <p:nvPr/>
        </p:nvSpPr>
        <p:spPr bwMode="auto">
          <a:xfrm>
            <a:off x="2555798" y="53409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nvGrpSpPr>
          <p:cNvPr id="12" name="Group 296"/>
          <p:cNvGrpSpPr/>
          <p:nvPr/>
        </p:nvGrpSpPr>
        <p:grpSpPr>
          <a:xfrm>
            <a:off x="2555798" y="4607524"/>
            <a:ext cx="152514" cy="167640"/>
            <a:chOff x="2555798" y="4179699"/>
            <a:chExt cx="152514" cy="167640"/>
          </a:xfrm>
        </p:grpSpPr>
        <p:sp>
          <p:nvSpPr>
            <p:cNvPr id="17" name="Flowchart: Connector 16"/>
            <p:cNvSpPr/>
            <p:nvPr/>
          </p:nvSpPr>
          <p:spPr bwMode="auto">
            <a:xfrm>
              <a:off x="2555798" y="42216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0" name="Flowchart: Connector 19"/>
            <p:cNvSpPr/>
            <p:nvPr/>
          </p:nvSpPr>
          <p:spPr bwMode="auto">
            <a:xfrm>
              <a:off x="2651119" y="42844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7" name="Flowchart: Connector 26"/>
            <p:cNvSpPr/>
            <p:nvPr/>
          </p:nvSpPr>
          <p:spPr bwMode="auto">
            <a:xfrm>
              <a:off x="2651119" y="42216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8" name="Flowchart: Connector 27"/>
            <p:cNvSpPr/>
            <p:nvPr/>
          </p:nvSpPr>
          <p:spPr bwMode="auto">
            <a:xfrm>
              <a:off x="2593926" y="417969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45" name="Flowchart: Connector 44"/>
            <p:cNvSpPr/>
            <p:nvPr/>
          </p:nvSpPr>
          <p:spPr bwMode="auto">
            <a:xfrm>
              <a:off x="2593926" y="42844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13" name="Group 299"/>
          <p:cNvGrpSpPr/>
          <p:nvPr/>
        </p:nvGrpSpPr>
        <p:grpSpPr>
          <a:xfrm>
            <a:off x="2841760" y="5655274"/>
            <a:ext cx="152514" cy="209550"/>
            <a:chOff x="2841760" y="5227449"/>
            <a:chExt cx="152514" cy="209550"/>
          </a:xfrm>
        </p:grpSpPr>
        <p:sp>
          <p:nvSpPr>
            <p:cNvPr id="24" name="Flowchart: Connector 23"/>
            <p:cNvSpPr/>
            <p:nvPr/>
          </p:nvSpPr>
          <p:spPr bwMode="auto">
            <a:xfrm>
              <a:off x="2841760"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8" name="Flowchart: Connector 37"/>
            <p:cNvSpPr/>
            <p:nvPr/>
          </p:nvSpPr>
          <p:spPr bwMode="auto">
            <a:xfrm>
              <a:off x="2879889"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40" name="Flowchart: Connector 39"/>
            <p:cNvSpPr/>
            <p:nvPr/>
          </p:nvSpPr>
          <p:spPr bwMode="auto">
            <a:xfrm>
              <a:off x="2841760" y="537413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43" name="Flowchart: Connector 42"/>
            <p:cNvSpPr/>
            <p:nvPr/>
          </p:nvSpPr>
          <p:spPr bwMode="auto">
            <a:xfrm>
              <a:off x="2879889"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46" name="Flowchart: Connector 45"/>
            <p:cNvSpPr/>
            <p:nvPr/>
          </p:nvSpPr>
          <p:spPr bwMode="auto">
            <a:xfrm>
              <a:off x="2937081"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14" name="Group 48"/>
          <p:cNvGrpSpPr/>
          <p:nvPr/>
        </p:nvGrpSpPr>
        <p:grpSpPr>
          <a:xfrm>
            <a:off x="56202" y="2985019"/>
            <a:ext cx="1715775" cy="3020904"/>
            <a:chOff x="2514600" y="10375979"/>
            <a:chExt cx="1371600" cy="2197021"/>
          </a:xfrm>
        </p:grpSpPr>
        <p:sp>
          <p:nvSpPr>
            <p:cNvPr id="50" name="Can 49"/>
            <p:cNvSpPr/>
            <p:nvPr/>
          </p:nvSpPr>
          <p:spPr bwMode="auto">
            <a:xfrm>
              <a:off x="2514600" y="11125200"/>
              <a:ext cx="1371600" cy="1447800"/>
            </a:xfrm>
            <a:prstGeom prst="can">
              <a:avLst/>
            </a:prstGeom>
            <a:solidFill>
              <a:srgbClr val="0300BE">
                <a:alpha val="6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1" name="Can 50"/>
            <p:cNvSpPr/>
            <p:nvPr/>
          </p:nvSpPr>
          <p:spPr bwMode="auto">
            <a:xfrm>
              <a:off x="2514600" y="10744200"/>
              <a:ext cx="1371600" cy="1828800"/>
            </a:xfrm>
            <a:prstGeom prst="can">
              <a:avLst/>
            </a:prstGeom>
            <a:noFill/>
            <a:ln w="2857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2" name="Flowchart: Connector 51"/>
            <p:cNvSpPr/>
            <p:nvPr/>
          </p:nvSpPr>
          <p:spPr bwMode="auto">
            <a:xfrm>
              <a:off x="2667000" y="115824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3" name="Flowchart: Connector 52"/>
            <p:cNvSpPr/>
            <p:nvPr/>
          </p:nvSpPr>
          <p:spPr bwMode="auto">
            <a:xfrm>
              <a:off x="2895600" y="117348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4" name="Flowchart: Connector 53"/>
            <p:cNvSpPr/>
            <p:nvPr/>
          </p:nvSpPr>
          <p:spPr bwMode="auto">
            <a:xfrm>
              <a:off x="3048000" y="118872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5" name="Flowchart: Connector 54"/>
            <p:cNvSpPr/>
            <p:nvPr/>
          </p:nvSpPr>
          <p:spPr bwMode="auto">
            <a:xfrm>
              <a:off x="3200400" y="120396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6" name="Flowchart: Connector 55"/>
            <p:cNvSpPr/>
            <p:nvPr/>
          </p:nvSpPr>
          <p:spPr bwMode="auto">
            <a:xfrm>
              <a:off x="3230880" y="117348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7" name="Flowchart: Connector 56"/>
            <p:cNvSpPr/>
            <p:nvPr/>
          </p:nvSpPr>
          <p:spPr bwMode="auto">
            <a:xfrm>
              <a:off x="3383280" y="118872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8" name="Flowchart: Connector 57"/>
            <p:cNvSpPr/>
            <p:nvPr/>
          </p:nvSpPr>
          <p:spPr bwMode="auto">
            <a:xfrm>
              <a:off x="3535680" y="120396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9" name="Flowchart: Connector 58"/>
            <p:cNvSpPr/>
            <p:nvPr/>
          </p:nvSpPr>
          <p:spPr bwMode="auto">
            <a:xfrm>
              <a:off x="3688080" y="121920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60" name="Flowchart: Connector 59"/>
            <p:cNvSpPr/>
            <p:nvPr/>
          </p:nvSpPr>
          <p:spPr bwMode="auto">
            <a:xfrm>
              <a:off x="2667000" y="1176528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61" name="Flowchart: Connector 60"/>
            <p:cNvSpPr/>
            <p:nvPr/>
          </p:nvSpPr>
          <p:spPr bwMode="auto">
            <a:xfrm>
              <a:off x="2697480" y="1199388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62" name="Flowchart: Connector 61"/>
            <p:cNvSpPr/>
            <p:nvPr/>
          </p:nvSpPr>
          <p:spPr bwMode="auto">
            <a:xfrm>
              <a:off x="3002280" y="1207008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63" name="Flowchart: Connector 62"/>
            <p:cNvSpPr/>
            <p:nvPr/>
          </p:nvSpPr>
          <p:spPr bwMode="auto">
            <a:xfrm>
              <a:off x="3124200" y="12222480"/>
              <a:ext cx="45720" cy="45720"/>
            </a:xfrm>
            <a:prstGeom prst="flowChartConnector">
              <a:avLst/>
            </a:prstGeom>
            <a:solidFill>
              <a:srgbClr val="0E025F">
                <a:alpha val="60000"/>
              </a:srgb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64" name="Flowchart: Connector 63"/>
            <p:cNvSpPr/>
            <p:nvPr/>
          </p:nvSpPr>
          <p:spPr bwMode="auto">
            <a:xfrm>
              <a:off x="3429000" y="115824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65" name="Flowchart: Connector 64"/>
            <p:cNvSpPr/>
            <p:nvPr/>
          </p:nvSpPr>
          <p:spPr bwMode="auto">
            <a:xfrm>
              <a:off x="3581400" y="117348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66" name="Flowchart: Connector 65"/>
            <p:cNvSpPr/>
            <p:nvPr/>
          </p:nvSpPr>
          <p:spPr bwMode="auto">
            <a:xfrm>
              <a:off x="3733800" y="118872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67" name="Flowchart: Connector 66"/>
            <p:cNvSpPr/>
            <p:nvPr/>
          </p:nvSpPr>
          <p:spPr bwMode="auto">
            <a:xfrm>
              <a:off x="3154680" y="116586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68" name="Flowchart: Connector 67"/>
            <p:cNvSpPr/>
            <p:nvPr/>
          </p:nvSpPr>
          <p:spPr bwMode="auto">
            <a:xfrm>
              <a:off x="2667000" y="1214628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69" name="Flowchart: Connector 68"/>
            <p:cNvSpPr/>
            <p:nvPr/>
          </p:nvSpPr>
          <p:spPr bwMode="auto">
            <a:xfrm>
              <a:off x="2819400" y="1229868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70" name="Flowchart: Connector 69"/>
            <p:cNvSpPr/>
            <p:nvPr/>
          </p:nvSpPr>
          <p:spPr bwMode="auto">
            <a:xfrm>
              <a:off x="2971800" y="123444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71" name="Flowchart: Connector 70"/>
            <p:cNvSpPr/>
            <p:nvPr/>
          </p:nvSpPr>
          <p:spPr bwMode="auto">
            <a:xfrm>
              <a:off x="3154680" y="1245108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72" name="Flowchart: Connector 71"/>
            <p:cNvSpPr/>
            <p:nvPr/>
          </p:nvSpPr>
          <p:spPr bwMode="auto">
            <a:xfrm>
              <a:off x="3459480" y="117348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73" name="Flowchart: Connector 72"/>
            <p:cNvSpPr/>
            <p:nvPr/>
          </p:nvSpPr>
          <p:spPr bwMode="auto">
            <a:xfrm>
              <a:off x="3611880" y="1245108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74" name="Flowchart: Connector 73"/>
            <p:cNvSpPr/>
            <p:nvPr/>
          </p:nvSpPr>
          <p:spPr bwMode="auto">
            <a:xfrm>
              <a:off x="3733800" y="115062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75" name="Flowchart: Connector 74"/>
            <p:cNvSpPr/>
            <p:nvPr/>
          </p:nvSpPr>
          <p:spPr bwMode="auto">
            <a:xfrm>
              <a:off x="3733800" y="123444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76" name="Flowchart: Connector 75"/>
            <p:cNvSpPr/>
            <p:nvPr/>
          </p:nvSpPr>
          <p:spPr bwMode="auto">
            <a:xfrm>
              <a:off x="2773680" y="118110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77" name="Flowchart: Connector 76"/>
            <p:cNvSpPr/>
            <p:nvPr/>
          </p:nvSpPr>
          <p:spPr bwMode="auto">
            <a:xfrm>
              <a:off x="2895600" y="118872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78" name="Flowchart: Connector 77"/>
            <p:cNvSpPr/>
            <p:nvPr/>
          </p:nvSpPr>
          <p:spPr bwMode="auto">
            <a:xfrm>
              <a:off x="3383280" y="1237488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79" name="Flowchart: Connector 78"/>
            <p:cNvSpPr/>
            <p:nvPr/>
          </p:nvSpPr>
          <p:spPr bwMode="auto">
            <a:xfrm>
              <a:off x="3352800" y="1222248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80" name="Flowchart: Connector 79"/>
            <p:cNvSpPr/>
            <p:nvPr/>
          </p:nvSpPr>
          <p:spPr bwMode="auto">
            <a:xfrm>
              <a:off x="2926080" y="115824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81" name="Flowchart: Connector 80"/>
            <p:cNvSpPr/>
            <p:nvPr/>
          </p:nvSpPr>
          <p:spPr bwMode="auto">
            <a:xfrm>
              <a:off x="3535680" y="1229868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82" name="Teardrop 81"/>
            <p:cNvSpPr/>
            <p:nvPr/>
          </p:nvSpPr>
          <p:spPr bwMode="auto">
            <a:xfrm rot="-2460000">
              <a:off x="3126084" y="10375979"/>
              <a:ext cx="169164" cy="183160"/>
            </a:xfrm>
            <a:prstGeom prst="teardrop">
              <a:avLst/>
            </a:prstGeom>
            <a:solidFill>
              <a:srgbClr val="FFCC66"/>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83" name="Teardrop 82"/>
            <p:cNvSpPr/>
            <p:nvPr/>
          </p:nvSpPr>
          <p:spPr bwMode="auto">
            <a:xfrm rot="-2460000">
              <a:off x="2934935" y="10777226"/>
              <a:ext cx="169164" cy="183160"/>
            </a:xfrm>
            <a:prstGeom prst="teardrop">
              <a:avLst/>
            </a:prstGeom>
            <a:solidFill>
              <a:srgbClr val="FFCC66"/>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84" name="Teardrop 83"/>
            <p:cNvSpPr/>
            <p:nvPr/>
          </p:nvSpPr>
          <p:spPr bwMode="auto">
            <a:xfrm rot="-2460000">
              <a:off x="3163535" y="11158227"/>
              <a:ext cx="169164" cy="183160"/>
            </a:xfrm>
            <a:prstGeom prst="teardrop">
              <a:avLst/>
            </a:prstGeom>
            <a:solidFill>
              <a:srgbClr val="FFCC66"/>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15" name="Group 69"/>
          <p:cNvGrpSpPr/>
          <p:nvPr/>
        </p:nvGrpSpPr>
        <p:grpSpPr>
          <a:xfrm>
            <a:off x="5553252" y="3559774"/>
            <a:ext cx="1715775" cy="2514600"/>
            <a:chOff x="12954000" y="10820400"/>
            <a:chExt cx="1371600" cy="1828800"/>
          </a:xfrm>
        </p:grpSpPr>
        <p:sp>
          <p:nvSpPr>
            <p:cNvPr id="123" name="Can 122"/>
            <p:cNvSpPr/>
            <p:nvPr/>
          </p:nvSpPr>
          <p:spPr bwMode="auto">
            <a:xfrm>
              <a:off x="12954000" y="11201400"/>
              <a:ext cx="1371600" cy="1447800"/>
            </a:xfrm>
            <a:prstGeom prst="can">
              <a:avLst/>
            </a:prstGeom>
            <a:solidFill>
              <a:srgbClr val="0300BE">
                <a:alpha val="6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24" name="Can 123"/>
            <p:cNvSpPr/>
            <p:nvPr/>
          </p:nvSpPr>
          <p:spPr bwMode="auto">
            <a:xfrm>
              <a:off x="12954000" y="10820400"/>
              <a:ext cx="1371600" cy="1828800"/>
            </a:xfrm>
            <a:prstGeom prst="can">
              <a:avLst/>
            </a:prstGeom>
            <a:noFill/>
            <a:ln w="2857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sp>
        <p:nvSpPr>
          <p:cNvPr id="87" name="Flowchart: Connector 86"/>
          <p:cNvSpPr/>
          <p:nvPr/>
        </p:nvSpPr>
        <p:spPr bwMode="auto">
          <a:xfrm>
            <a:off x="6925872" y="50266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nvGrpSpPr>
          <p:cNvPr id="16" name="Group 170"/>
          <p:cNvGrpSpPr/>
          <p:nvPr/>
        </p:nvGrpSpPr>
        <p:grpSpPr>
          <a:xfrm>
            <a:off x="6777626" y="5403097"/>
            <a:ext cx="114385" cy="167640"/>
            <a:chOff x="11308080" y="12146280"/>
            <a:chExt cx="91440" cy="121920"/>
          </a:xfrm>
        </p:grpSpPr>
        <p:sp>
          <p:nvSpPr>
            <p:cNvPr id="119" name="Flowchart: Connector 139"/>
            <p:cNvSpPr/>
            <p:nvPr/>
          </p:nvSpPr>
          <p:spPr bwMode="auto">
            <a:xfrm>
              <a:off x="11308080" y="1222248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20" name="Flowchart: Connector 140"/>
            <p:cNvSpPr/>
            <p:nvPr/>
          </p:nvSpPr>
          <p:spPr bwMode="auto">
            <a:xfrm>
              <a:off x="11308080" y="1219200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21" name="Flowchart: Connector 120"/>
            <p:cNvSpPr/>
            <p:nvPr/>
          </p:nvSpPr>
          <p:spPr bwMode="auto">
            <a:xfrm>
              <a:off x="11353800" y="1214628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22" name="Flowchart: Connector 121"/>
            <p:cNvSpPr/>
            <p:nvPr/>
          </p:nvSpPr>
          <p:spPr bwMode="auto">
            <a:xfrm>
              <a:off x="11308080" y="1214628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49" name="Group 168"/>
          <p:cNvGrpSpPr/>
          <p:nvPr/>
        </p:nvGrpSpPr>
        <p:grpSpPr>
          <a:xfrm>
            <a:off x="5666680" y="4992183"/>
            <a:ext cx="114385" cy="230505"/>
            <a:chOff x="10698480" y="12527280"/>
            <a:chExt cx="91440" cy="167640"/>
          </a:xfrm>
        </p:grpSpPr>
        <p:sp>
          <p:nvSpPr>
            <p:cNvPr id="114" name="Flowchart: Connector 113"/>
            <p:cNvSpPr/>
            <p:nvPr/>
          </p:nvSpPr>
          <p:spPr bwMode="auto">
            <a:xfrm>
              <a:off x="10698480" y="1252728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15" name="Flowchart: Connector 114"/>
            <p:cNvSpPr/>
            <p:nvPr/>
          </p:nvSpPr>
          <p:spPr bwMode="auto">
            <a:xfrm>
              <a:off x="10698480" y="1260348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16" name="Flowchart: Connector 115"/>
            <p:cNvSpPr/>
            <p:nvPr/>
          </p:nvSpPr>
          <p:spPr bwMode="auto">
            <a:xfrm>
              <a:off x="10744200" y="1260348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17" name="Flowchart: Connector 116"/>
            <p:cNvSpPr/>
            <p:nvPr/>
          </p:nvSpPr>
          <p:spPr bwMode="auto">
            <a:xfrm>
              <a:off x="10744200" y="1264920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18" name="Flowchart: Connector 117"/>
            <p:cNvSpPr/>
            <p:nvPr/>
          </p:nvSpPr>
          <p:spPr bwMode="auto">
            <a:xfrm>
              <a:off x="10744200" y="1257300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85" name="Group 165"/>
          <p:cNvGrpSpPr/>
          <p:nvPr/>
        </p:nvGrpSpPr>
        <p:grpSpPr>
          <a:xfrm>
            <a:off x="7029987" y="4747230"/>
            <a:ext cx="152513" cy="167640"/>
            <a:chOff x="11460480" y="11993880"/>
            <a:chExt cx="121920" cy="121920"/>
          </a:xfrm>
        </p:grpSpPr>
        <p:sp>
          <p:nvSpPr>
            <p:cNvPr id="110" name="Flowchart: Connector 109"/>
            <p:cNvSpPr/>
            <p:nvPr/>
          </p:nvSpPr>
          <p:spPr bwMode="auto">
            <a:xfrm>
              <a:off x="11506200" y="1203960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11" name="Flowchart: Connector 110"/>
            <p:cNvSpPr/>
            <p:nvPr/>
          </p:nvSpPr>
          <p:spPr bwMode="auto">
            <a:xfrm>
              <a:off x="11536680" y="1207008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12" name="Flowchart: Connector 111"/>
            <p:cNvSpPr/>
            <p:nvPr/>
          </p:nvSpPr>
          <p:spPr bwMode="auto">
            <a:xfrm>
              <a:off x="11536680" y="1199388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13" name="Flowchart: Connector 112"/>
            <p:cNvSpPr/>
            <p:nvPr/>
          </p:nvSpPr>
          <p:spPr bwMode="auto">
            <a:xfrm>
              <a:off x="11460480" y="1203960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86" name="Group 167"/>
          <p:cNvGrpSpPr/>
          <p:nvPr/>
        </p:nvGrpSpPr>
        <p:grpSpPr>
          <a:xfrm>
            <a:off x="5895450" y="5461944"/>
            <a:ext cx="209706" cy="167640"/>
            <a:chOff x="10698480" y="12115800"/>
            <a:chExt cx="167640" cy="121920"/>
          </a:xfrm>
        </p:grpSpPr>
        <p:sp>
          <p:nvSpPr>
            <p:cNvPr id="105" name="Flowchart: Connector 136"/>
            <p:cNvSpPr/>
            <p:nvPr/>
          </p:nvSpPr>
          <p:spPr bwMode="auto">
            <a:xfrm>
              <a:off x="10744200" y="1214628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06" name="Flowchart: Connector 137"/>
            <p:cNvSpPr/>
            <p:nvPr/>
          </p:nvSpPr>
          <p:spPr bwMode="auto">
            <a:xfrm>
              <a:off x="10744200" y="1219200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07" name="Flowchart: Connector 106"/>
            <p:cNvSpPr/>
            <p:nvPr/>
          </p:nvSpPr>
          <p:spPr bwMode="auto">
            <a:xfrm>
              <a:off x="10774680" y="1214628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08" name="Flowchart: Connector 107"/>
            <p:cNvSpPr/>
            <p:nvPr/>
          </p:nvSpPr>
          <p:spPr bwMode="auto">
            <a:xfrm>
              <a:off x="10698480" y="1211580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09" name="Flowchart: Connector 108"/>
            <p:cNvSpPr/>
            <p:nvPr/>
          </p:nvSpPr>
          <p:spPr bwMode="auto">
            <a:xfrm>
              <a:off x="10820400" y="1219200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sp>
        <p:nvSpPr>
          <p:cNvPr id="92" name="Flowchart: Connector 91"/>
          <p:cNvSpPr/>
          <p:nvPr/>
        </p:nvSpPr>
        <p:spPr bwMode="auto">
          <a:xfrm>
            <a:off x="6220498" y="53409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nvGrpSpPr>
          <p:cNvPr id="88" name="Group 166"/>
          <p:cNvGrpSpPr/>
          <p:nvPr/>
        </p:nvGrpSpPr>
        <p:grpSpPr>
          <a:xfrm>
            <a:off x="6378933" y="4796515"/>
            <a:ext cx="152513" cy="167640"/>
            <a:chOff x="10972800" y="11811000"/>
            <a:chExt cx="121920" cy="121920"/>
          </a:xfrm>
        </p:grpSpPr>
        <p:sp>
          <p:nvSpPr>
            <p:cNvPr id="100" name="Flowchart: Connector 135"/>
            <p:cNvSpPr/>
            <p:nvPr/>
          </p:nvSpPr>
          <p:spPr bwMode="auto">
            <a:xfrm>
              <a:off x="10972800" y="1184148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01" name="Flowchart: Connector 138"/>
            <p:cNvSpPr/>
            <p:nvPr/>
          </p:nvSpPr>
          <p:spPr bwMode="auto">
            <a:xfrm>
              <a:off x="11049000" y="1188720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02" name="Flowchart: Connector 101"/>
            <p:cNvSpPr/>
            <p:nvPr/>
          </p:nvSpPr>
          <p:spPr bwMode="auto">
            <a:xfrm>
              <a:off x="11049000" y="1184148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03" name="Flowchart: Connector 102"/>
            <p:cNvSpPr/>
            <p:nvPr/>
          </p:nvSpPr>
          <p:spPr bwMode="auto">
            <a:xfrm>
              <a:off x="11003280" y="1181100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04" name="Flowchart: Connector 103"/>
            <p:cNvSpPr/>
            <p:nvPr/>
          </p:nvSpPr>
          <p:spPr bwMode="auto">
            <a:xfrm>
              <a:off x="11003280" y="1188720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89" name="Group 169"/>
          <p:cNvGrpSpPr/>
          <p:nvPr/>
        </p:nvGrpSpPr>
        <p:grpSpPr>
          <a:xfrm>
            <a:off x="6062840" y="4641946"/>
            <a:ext cx="152513" cy="209550"/>
            <a:chOff x="11201400" y="12573000"/>
            <a:chExt cx="121920" cy="152400"/>
          </a:xfrm>
        </p:grpSpPr>
        <p:sp>
          <p:nvSpPr>
            <p:cNvPr id="95" name="Flowchart: Connector 142"/>
            <p:cNvSpPr/>
            <p:nvPr/>
          </p:nvSpPr>
          <p:spPr bwMode="auto">
            <a:xfrm>
              <a:off x="11201400" y="1260348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96" name="Flowchart: Connector 95"/>
            <p:cNvSpPr/>
            <p:nvPr/>
          </p:nvSpPr>
          <p:spPr bwMode="auto">
            <a:xfrm>
              <a:off x="11231880" y="1264920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97" name="Flowchart: Connector 96"/>
            <p:cNvSpPr/>
            <p:nvPr/>
          </p:nvSpPr>
          <p:spPr bwMode="auto">
            <a:xfrm>
              <a:off x="11201400" y="1267968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98" name="Flowchart: Connector 97"/>
            <p:cNvSpPr/>
            <p:nvPr/>
          </p:nvSpPr>
          <p:spPr bwMode="auto">
            <a:xfrm>
              <a:off x="11231880" y="1257300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99" name="Flowchart: Connector 98"/>
            <p:cNvSpPr/>
            <p:nvPr/>
          </p:nvSpPr>
          <p:spPr bwMode="auto">
            <a:xfrm>
              <a:off x="11277600" y="1260348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sp>
        <p:nvSpPr>
          <p:cNvPr id="127" name="Can 126"/>
          <p:cNvSpPr/>
          <p:nvPr/>
        </p:nvSpPr>
        <p:spPr bwMode="auto">
          <a:xfrm>
            <a:off x="7385601" y="4397974"/>
            <a:ext cx="1715775" cy="1257300"/>
          </a:xfrm>
          <a:prstGeom prst="can">
            <a:avLst>
              <a:gd name="adj" fmla="val 38223"/>
            </a:avLst>
          </a:prstGeom>
          <a:blipFill>
            <a:blip r:embed="rId3" cstate="print"/>
            <a:tile tx="0" ty="0" sx="100000" sy="100000" flip="none" algn="tl"/>
          </a:blip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26" name="Can 125"/>
          <p:cNvSpPr/>
          <p:nvPr/>
        </p:nvSpPr>
        <p:spPr bwMode="auto">
          <a:xfrm>
            <a:off x="7385601" y="4083649"/>
            <a:ext cx="1715775" cy="1990725"/>
          </a:xfrm>
          <a:prstGeom prst="can">
            <a:avLst/>
          </a:prstGeom>
          <a:solidFill>
            <a:srgbClr val="0300BE">
              <a:alpha val="6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28" name="Can 127"/>
          <p:cNvSpPr/>
          <p:nvPr/>
        </p:nvSpPr>
        <p:spPr bwMode="auto">
          <a:xfrm>
            <a:off x="7385601" y="3559774"/>
            <a:ext cx="1715775" cy="2514600"/>
          </a:xfrm>
          <a:prstGeom prst="can">
            <a:avLst/>
          </a:prstGeom>
          <a:noFill/>
          <a:ln w="2857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29" name="Flowchart: Connector 128"/>
          <p:cNvSpPr/>
          <p:nvPr/>
        </p:nvSpPr>
        <p:spPr bwMode="auto">
          <a:xfrm>
            <a:off x="8427250" y="4328847"/>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30" name="Flowchart: Connector 129"/>
          <p:cNvSpPr/>
          <p:nvPr/>
        </p:nvSpPr>
        <p:spPr bwMode="auto">
          <a:xfrm>
            <a:off x="7853151" y="4534530"/>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25" name="TextBox 124"/>
          <p:cNvSpPr txBox="1"/>
          <p:nvPr/>
        </p:nvSpPr>
        <p:spPr>
          <a:xfrm>
            <a:off x="61997" y="6208693"/>
            <a:ext cx="1828800" cy="646331"/>
          </a:xfrm>
          <a:prstGeom prst="rect">
            <a:avLst/>
          </a:prstGeom>
          <a:noFill/>
        </p:spPr>
        <p:txBody>
          <a:bodyPr wrap="square" rtlCol="0">
            <a:spAutoFit/>
          </a:bodyPr>
          <a:lstStyle/>
          <a:p>
            <a:pPr algn="ctr"/>
            <a:r>
              <a:rPr lang="en-US" dirty="0" smtClean="0"/>
              <a:t>Nanoparticle </a:t>
            </a:r>
            <a:r>
              <a:rPr lang="en-US" dirty="0"/>
              <a:t>deposition</a:t>
            </a:r>
          </a:p>
        </p:txBody>
      </p:sp>
      <p:sp>
        <p:nvSpPr>
          <p:cNvPr id="131" name="TextBox 130"/>
          <p:cNvSpPr txBox="1"/>
          <p:nvPr/>
        </p:nvSpPr>
        <p:spPr>
          <a:xfrm>
            <a:off x="1871424" y="6208693"/>
            <a:ext cx="1828800" cy="523220"/>
          </a:xfrm>
          <a:prstGeom prst="rect">
            <a:avLst/>
          </a:prstGeom>
          <a:noFill/>
        </p:spPr>
        <p:txBody>
          <a:bodyPr wrap="square" rtlCol="0">
            <a:spAutoFit/>
          </a:bodyPr>
          <a:lstStyle/>
          <a:p>
            <a:pPr algn="ctr"/>
            <a:r>
              <a:rPr lang="en-US" dirty="0"/>
              <a:t>Collisions</a:t>
            </a:r>
          </a:p>
        </p:txBody>
      </p:sp>
      <p:sp>
        <p:nvSpPr>
          <p:cNvPr id="132" name="TextBox 131"/>
          <p:cNvSpPr txBox="1"/>
          <p:nvPr/>
        </p:nvSpPr>
        <p:spPr>
          <a:xfrm>
            <a:off x="5490278" y="6208693"/>
            <a:ext cx="1828800" cy="523220"/>
          </a:xfrm>
          <a:prstGeom prst="rect">
            <a:avLst/>
          </a:prstGeom>
          <a:noFill/>
        </p:spPr>
        <p:txBody>
          <a:bodyPr wrap="square" rtlCol="0">
            <a:spAutoFit/>
          </a:bodyPr>
          <a:lstStyle/>
          <a:p>
            <a:pPr algn="ctr"/>
            <a:r>
              <a:rPr lang="en-US" dirty="0"/>
              <a:t>Gravity!</a:t>
            </a:r>
          </a:p>
        </p:txBody>
      </p:sp>
      <p:sp>
        <p:nvSpPr>
          <p:cNvPr id="137" name="TextBox 136"/>
          <p:cNvSpPr txBox="1"/>
          <p:nvPr/>
        </p:nvSpPr>
        <p:spPr>
          <a:xfrm>
            <a:off x="3653076" y="1600200"/>
            <a:ext cx="1828800" cy="400110"/>
          </a:xfrm>
          <a:prstGeom prst="rect">
            <a:avLst/>
          </a:prstGeom>
          <a:noFill/>
          <a:ln>
            <a:solidFill>
              <a:schemeClr val="accent1"/>
            </a:solidFill>
          </a:ln>
        </p:spPr>
        <p:style>
          <a:lnRef idx="2">
            <a:schemeClr val="accent3"/>
          </a:lnRef>
          <a:fillRef idx="1">
            <a:schemeClr val="lt1"/>
          </a:fillRef>
          <a:effectRef idx="0">
            <a:schemeClr val="accent3"/>
          </a:effectRef>
          <a:fontRef idx="minor">
            <a:schemeClr val="dk1"/>
          </a:fontRef>
        </p:style>
        <p:txBody>
          <a:bodyPr wrap="square" rtlCol="0" anchor="ctr">
            <a:spAutoFit/>
          </a:bodyPr>
          <a:lstStyle/>
          <a:p>
            <a:pPr algn="ctr"/>
            <a:r>
              <a:rPr lang="en-US" sz="2000" b="1" dirty="0">
                <a:latin typeface="+mj-lt"/>
              </a:rPr>
              <a:t>Floc Blanket</a:t>
            </a:r>
          </a:p>
        </p:txBody>
      </p:sp>
      <p:grpSp>
        <p:nvGrpSpPr>
          <p:cNvPr id="90" name="Group 66"/>
          <p:cNvGrpSpPr/>
          <p:nvPr/>
        </p:nvGrpSpPr>
        <p:grpSpPr>
          <a:xfrm>
            <a:off x="3720902" y="3559774"/>
            <a:ext cx="1715775" cy="2514600"/>
            <a:chOff x="12954000" y="10820400"/>
            <a:chExt cx="1371600" cy="1828800"/>
          </a:xfrm>
        </p:grpSpPr>
        <p:sp>
          <p:nvSpPr>
            <p:cNvPr id="170" name="Can 169"/>
            <p:cNvSpPr/>
            <p:nvPr/>
          </p:nvSpPr>
          <p:spPr bwMode="auto">
            <a:xfrm>
              <a:off x="12954000" y="11201400"/>
              <a:ext cx="1371600" cy="1447800"/>
            </a:xfrm>
            <a:prstGeom prst="can">
              <a:avLst/>
            </a:prstGeom>
            <a:solidFill>
              <a:srgbClr val="0300BE">
                <a:alpha val="6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71" name="Can 170"/>
            <p:cNvSpPr/>
            <p:nvPr/>
          </p:nvSpPr>
          <p:spPr bwMode="auto">
            <a:xfrm>
              <a:off x="12954000" y="10820400"/>
              <a:ext cx="1371600" cy="1828800"/>
            </a:xfrm>
            <a:prstGeom prst="can">
              <a:avLst/>
            </a:prstGeom>
            <a:noFill/>
            <a:ln w="2857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sp>
        <p:nvSpPr>
          <p:cNvPr id="146" name="Flowchart: Connector 145"/>
          <p:cNvSpPr/>
          <p:nvPr/>
        </p:nvSpPr>
        <p:spPr bwMode="auto">
          <a:xfrm>
            <a:off x="5093522" y="548763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nvGrpSpPr>
          <p:cNvPr id="91" name="Group 178"/>
          <p:cNvGrpSpPr/>
          <p:nvPr/>
        </p:nvGrpSpPr>
        <p:grpSpPr>
          <a:xfrm>
            <a:off x="4807560" y="5068534"/>
            <a:ext cx="114385" cy="167640"/>
            <a:chOff x="4807560" y="4640709"/>
            <a:chExt cx="114385" cy="167640"/>
          </a:xfrm>
        </p:grpSpPr>
        <p:sp>
          <p:nvSpPr>
            <p:cNvPr id="144" name="Flowchart: Connector 143"/>
            <p:cNvSpPr/>
            <p:nvPr/>
          </p:nvSpPr>
          <p:spPr bwMode="auto">
            <a:xfrm>
              <a:off x="4807560" y="474548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45" name="Flowchart: Connector 144"/>
            <p:cNvSpPr/>
            <p:nvPr/>
          </p:nvSpPr>
          <p:spPr bwMode="auto">
            <a:xfrm>
              <a:off x="4807560" y="47035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52" name="Flowchart: Connector 151"/>
            <p:cNvSpPr/>
            <p:nvPr/>
          </p:nvSpPr>
          <p:spPr bwMode="auto">
            <a:xfrm>
              <a:off x="4864752" y="46407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55" name="Flowchart: Connector 154"/>
            <p:cNvSpPr/>
            <p:nvPr/>
          </p:nvSpPr>
          <p:spPr bwMode="auto">
            <a:xfrm>
              <a:off x="4807560" y="46407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93" name="Group 179"/>
          <p:cNvGrpSpPr/>
          <p:nvPr/>
        </p:nvGrpSpPr>
        <p:grpSpPr>
          <a:xfrm>
            <a:off x="3859013" y="5073216"/>
            <a:ext cx="114385" cy="230505"/>
            <a:chOff x="4044993" y="5164584"/>
            <a:chExt cx="114385" cy="230505"/>
          </a:xfrm>
        </p:grpSpPr>
        <p:sp>
          <p:nvSpPr>
            <p:cNvPr id="149" name="Flowchart: Connector 148"/>
            <p:cNvSpPr/>
            <p:nvPr/>
          </p:nvSpPr>
          <p:spPr bwMode="auto">
            <a:xfrm>
              <a:off x="4044993" y="516458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56" name="Flowchart: Connector 155"/>
            <p:cNvSpPr/>
            <p:nvPr/>
          </p:nvSpPr>
          <p:spPr bwMode="auto">
            <a:xfrm>
              <a:off x="4044993"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57" name="Flowchart: Connector 156"/>
            <p:cNvSpPr/>
            <p:nvPr/>
          </p:nvSpPr>
          <p:spPr bwMode="auto">
            <a:xfrm>
              <a:off x="4102185"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58" name="Flowchart: Connector 157"/>
            <p:cNvSpPr/>
            <p:nvPr/>
          </p:nvSpPr>
          <p:spPr bwMode="auto">
            <a:xfrm>
              <a:off x="4102185"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59" name="Flowchart: Connector 158"/>
            <p:cNvSpPr/>
            <p:nvPr/>
          </p:nvSpPr>
          <p:spPr bwMode="auto">
            <a:xfrm>
              <a:off x="4102185"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94" name="Group 177"/>
          <p:cNvGrpSpPr/>
          <p:nvPr/>
        </p:nvGrpSpPr>
        <p:grpSpPr>
          <a:xfrm>
            <a:off x="4998201" y="4858984"/>
            <a:ext cx="152514" cy="167640"/>
            <a:chOff x="4998201" y="4431159"/>
            <a:chExt cx="152514" cy="167640"/>
          </a:xfrm>
        </p:grpSpPr>
        <p:sp>
          <p:nvSpPr>
            <p:cNvPr id="153" name="Flowchart: Connector 152"/>
            <p:cNvSpPr/>
            <p:nvPr/>
          </p:nvSpPr>
          <p:spPr bwMode="auto">
            <a:xfrm>
              <a:off x="5055394" y="44940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54" name="Flowchart: Connector 153"/>
            <p:cNvSpPr/>
            <p:nvPr/>
          </p:nvSpPr>
          <p:spPr bwMode="auto">
            <a:xfrm>
              <a:off x="5093522" y="453593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60" name="Flowchart: Connector 159"/>
            <p:cNvSpPr/>
            <p:nvPr/>
          </p:nvSpPr>
          <p:spPr bwMode="auto">
            <a:xfrm>
              <a:off x="5093522" y="44311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62" name="Flowchart: Connector 161"/>
            <p:cNvSpPr/>
            <p:nvPr/>
          </p:nvSpPr>
          <p:spPr bwMode="auto">
            <a:xfrm>
              <a:off x="4998201" y="44940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133" name="Group 176"/>
          <p:cNvGrpSpPr/>
          <p:nvPr/>
        </p:nvGrpSpPr>
        <p:grpSpPr>
          <a:xfrm>
            <a:off x="4044993" y="5026624"/>
            <a:ext cx="209706" cy="167640"/>
            <a:chOff x="4044993" y="4598799"/>
            <a:chExt cx="209706" cy="167640"/>
          </a:xfrm>
        </p:grpSpPr>
        <p:sp>
          <p:nvSpPr>
            <p:cNvPr id="141" name="Flowchart: Connector 140"/>
            <p:cNvSpPr/>
            <p:nvPr/>
          </p:nvSpPr>
          <p:spPr bwMode="auto">
            <a:xfrm>
              <a:off x="4102185" y="46407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42" name="Flowchart: Connector 141"/>
            <p:cNvSpPr/>
            <p:nvPr/>
          </p:nvSpPr>
          <p:spPr bwMode="auto">
            <a:xfrm>
              <a:off x="4102185" y="47035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48" name="Flowchart: Connector 147"/>
            <p:cNvSpPr/>
            <p:nvPr/>
          </p:nvSpPr>
          <p:spPr bwMode="auto">
            <a:xfrm>
              <a:off x="4140314" y="46407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64" name="Flowchart: Connector 163"/>
            <p:cNvSpPr/>
            <p:nvPr/>
          </p:nvSpPr>
          <p:spPr bwMode="auto">
            <a:xfrm>
              <a:off x="4044993" y="459879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65" name="Flowchart: Connector 164"/>
            <p:cNvSpPr/>
            <p:nvPr/>
          </p:nvSpPr>
          <p:spPr bwMode="auto">
            <a:xfrm>
              <a:off x="4197506" y="47035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sp>
        <p:nvSpPr>
          <p:cNvPr id="167" name="Flowchart: Connector 166"/>
          <p:cNvSpPr/>
          <p:nvPr/>
        </p:nvSpPr>
        <p:spPr bwMode="auto">
          <a:xfrm>
            <a:off x="4388148" y="53409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nvGrpSpPr>
          <p:cNvPr id="134" name="Group 175"/>
          <p:cNvGrpSpPr/>
          <p:nvPr/>
        </p:nvGrpSpPr>
        <p:grpSpPr>
          <a:xfrm rot="1620000">
            <a:off x="4473389" y="4870995"/>
            <a:ext cx="152514" cy="167640"/>
            <a:chOff x="4388148" y="4179699"/>
            <a:chExt cx="152514" cy="167640"/>
          </a:xfrm>
        </p:grpSpPr>
        <p:sp>
          <p:nvSpPr>
            <p:cNvPr id="140" name="Flowchart: Connector 139"/>
            <p:cNvSpPr/>
            <p:nvPr/>
          </p:nvSpPr>
          <p:spPr bwMode="auto">
            <a:xfrm>
              <a:off x="4388148" y="42216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43" name="Flowchart: Connector 142"/>
            <p:cNvSpPr/>
            <p:nvPr/>
          </p:nvSpPr>
          <p:spPr bwMode="auto">
            <a:xfrm>
              <a:off x="4483469" y="42844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50" name="Flowchart: Connector 149"/>
            <p:cNvSpPr/>
            <p:nvPr/>
          </p:nvSpPr>
          <p:spPr bwMode="auto">
            <a:xfrm>
              <a:off x="4483469" y="42216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51" name="Flowchart: Connector 150"/>
            <p:cNvSpPr/>
            <p:nvPr/>
          </p:nvSpPr>
          <p:spPr bwMode="auto">
            <a:xfrm>
              <a:off x="4426276" y="417969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68" name="Flowchart: Connector 167"/>
            <p:cNvSpPr/>
            <p:nvPr/>
          </p:nvSpPr>
          <p:spPr bwMode="auto">
            <a:xfrm>
              <a:off x="4426276" y="42844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135" name="Group 180"/>
          <p:cNvGrpSpPr/>
          <p:nvPr/>
        </p:nvGrpSpPr>
        <p:grpSpPr>
          <a:xfrm>
            <a:off x="4798095" y="5422800"/>
            <a:ext cx="152514" cy="209550"/>
            <a:chOff x="4674110" y="5227449"/>
            <a:chExt cx="152514" cy="209550"/>
          </a:xfrm>
        </p:grpSpPr>
        <p:sp>
          <p:nvSpPr>
            <p:cNvPr id="147" name="Flowchart: Connector 146"/>
            <p:cNvSpPr/>
            <p:nvPr/>
          </p:nvSpPr>
          <p:spPr bwMode="auto">
            <a:xfrm>
              <a:off x="4674110"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61" name="Flowchart: Connector 160"/>
            <p:cNvSpPr/>
            <p:nvPr/>
          </p:nvSpPr>
          <p:spPr bwMode="auto">
            <a:xfrm>
              <a:off x="4712239"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63" name="Flowchart: Connector 162"/>
            <p:cNvSpPr/>
            <p:nvPr/>
          </p:nvSpPr>
          <p:spPr bwMode="auto">
            <a:xfrm>
              <a:off x="4674110" y="537413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66" name="Flowchart: Connector 165"/>
            <p:cNvSpPr/>
            <p:nvPr/>
          </p:nvSpPr>
          <p:spPr bwMode="auto">
            <a:xfrm>
              <a:off x="4712239"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69" name="Flowchart: Connector 168"/>
            <p:cNvSpPr/>
            <p:nvPr/>
          </p:nvSpPr>
          <p:spPr bwMode="auto">
            <a:xfrm>
              <a:off x="4769431"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sp>
        <p:nvSpPr>
          <p:cNvPr id="172" name="TextBox 171"/>
          <p:cNvSpPr txBox="1"/>
          <p:nvPr/>
        </p:nvSpPr>
        <p:spPr>
          <a:xfrm>
            <a:off x="3680851" y="6208693"/>
            <a:ext cx="1828800" cy="954107"/>
          </a:xfrm>
          <a:prstGeom prst="rect">
            <a:avLst/>
          </a:prstGeom>
          <a:noFill/>
        </p:spPr>
        <p:txBody>
          <a:bodyPr wrap="square" rtlCol="0">
            <a:spAutoFit/>
          </a:bodyPr>
          <a:lstStyle/>
          <a:p>
            <a:pPr algn="ctr"/>
            <a:r>
              <a:rPr lang="en-US" dirty="0"/>
              <a:t>More Collisions</a:t>
            </a:r>
          </a:p>
        </p:txBody>
      </p:sp>
      <p:sp>
        <p:nvSpPr>
          <p:cNvPr id="173" name="Flowchart: Connector 172"/>
          <p:cNvSpPr/>
          <p:nvPr/>
        </p:nvSpPr>
        <p:spPr bwMode="auto">
          <a:xfrm>
            <a:off x="3103612" y="5779516"/>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74" name="Flowchart: Connector 173"/>
          <p:cNvSpPr/>
          <p:nvPr/>
        </p:nvSpPr>
        <p:spPr bwMode="auto">
          <a:xfrm>
            <a:off x="2047168" y="4560343"/>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75" name="Flowchart: Connector 174"/>
          <p:cNvSpPr/>
          <p:nvPr/>
        </p:nvSpPr>
        <p:spPr bwMode="auto">
          <a:xfrm>
            <a:off x="1959349" y="5642623"/>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nvGrpSpPr>
          <p:cNvPr id="136" name="Group 181"/>
          <p:cNvGrpSpPr/>
          <p:nvPr/>
        </p:nvGrpSpPr>
        <p:grpSpPr>
          <a:xfrm rot="1620000" flipH="1">
            <a:off x="4384809" y="5071505"/>
            <a:ext cx="152514" cy="209550"/>
            <a:chOff x="4674110" y="5227449"/>
            <a:chExt cx="152514" cy="209550"/>
          </a:xfrm>
        </p:grpSpPr>
        <p:sp>
          <p:nvSpPr>
            <p:cNvPr id="183" name="Flowchart: Connector 182"/>
            <p:cNvSpPr/>
            <p:nvPr/>
          </p:nvSpPr>
          <p:spPr bwMode="auto">
            <a:xfrm>
              <a:off x="4674110"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84" name="Flowchart: Connector 183"/>
            <p:cNvSpPr/>
            <p:nvPr/>
          </p:nvSpPr>
          <p:spPr bwMode="auto">
            <a:xfrm>
              <a:off x="4712239"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85" name="Flowchart: Connector 184"/>
            <p:cNvSpPr/>
            <p:nvPr/>
          </p:nvSpPr>
          <p:spPr bwMode="auto">
            <a:xfrm>
              <a:off x="4674110" y="537413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86" name="Flowchart: Connector 185"/>
            <p:cNvSpPr/>
            <p:nvPr/>
          </p:nvSpPr>
          <p:spPr bwMode="auto">
            <a:xfrm>
              <a:off x="4712239"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87" name="Flowchart: Connector 186"/>
            <p:cNvSpPr/>
            <p:nvPr/>
          </p:nvSpPr>
          <p:spPr bwMode="auto">
            <a:xfrm>
              <a:off x="4769431"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138" name="Group 187"/>
          <p:cNvGrpSpPr/>
          <p:nvPr/>
        </p:nvGrpSpPr>
        <p:grpSpPr>
          <a:xfrm rot="16200000">
            <a:off x="4959960" y="5220934"/>
            <a:ext cx="114385" cy="167640"/>
            <a:chOff x="4807560" y="4640709"/>
            <a:chExt cx="114385" cy="167640"/>
          </a:xfrm>
        </p:grpSpPr>
        <p:sp>
          <p:nvSpPr>
            <p:cNvPr id="189" name="Flowchart: Connector 188"/>
            <p:cNvSpPr/>
            <p:nvPr/>
          </p:nvSpPr>
          <p:spPr bwMode="auto">
            <a:xfrm>
              <a:off x="4807560" y="474548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90" name="Flowchart: Connector 189"/>
            <p:cNvSpPr/>
            <p:nvPr/>
          </p:nvSpPr>
          <p:spPr bwMode="auto">
            <a:xfrm>
              <a:off x="4807560" y="47035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91" name="Flowchart: Connector 190"/>
            <p:cNvSpPr/>
            <p:nvPr/>
          </p:nvSpPr>
          <p:spPr bwMode="auto">
            <a:xfrm>
              <a:off x="4864752" y="46407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92" name="Flowchart: Connector 191"/>
            <p:cNvSpPr/>
            <p:nvPr/>
          </p:nvSpPr>
          <p:spPr bwMode="auto">
            <a:xfrm>
              <a:off x="4807560" y="46407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139" name="Group 192"/>
          <p:cNvGrpSpPr/>
          <p:nvPr/>
        </p:nvGrpSpPr>
        <p:grpSpPr>
          <a:xfrm>
            <a:off x="4181957" y="4933892"/>
            <a:ext cx="152514" cy="167640"/>
            <a:chOff x="4998201" y="4431159"/>
            <a:chExt cx="152514" cy="167640"/>
          </a:xfrm>
        </p:grpSpPr>
        <p:sp>
          <p:nvSpPr>
            <p:cNvPr id="194" name="Flowchart: Connector 193"/>
            <p:cNvSpPr/>
            <p:nvPr/>
          </p:nvSpPr>
          <p:spPr bwMode="auto">
            <a:xfrm>
              <a:off x="5055394" y="44940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95" name="Flowchart: Connector 194"/>
            <p:cNvSpPr/>
            <p:nvPr/>
          </p:nvSpPr>
          <p:spPr bwMode="auto">
            <a:xfrm>
              <a:off x="5093522" y="453593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96" name="Flowchart: Connector 195"/>
            <p:cNvSpPr/>
            <p:nvPr/>
          </p:nvSpPr>
          <p:spPr bwMode="auto">
            <a:xfrm>
              <a:off x="5093522" y="44311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97" name="Flowchart: Connector 196"/>
            <p:cNvSpPr/>
            <p:nvPr/>
          </p:nvSpPr>
          <p:spPr bwMode="auto">
            <a:xfrm>
              <a:off x="4998201" y="44940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176" name="Group 197"/>
          <p:cNvGrpSpPr/>
          <p:nvPr/>
        </p:nvGrpSpPr>
        <p:grpSpPr>
          <a:xfrm>
            <a:off x="4187123" y="5187030"/>
            <a:ext cx="152514" cy="167640"/>
            <a:chOff x="4998201" y="4431159"/>
            <a:chExt cx="152514" cy="167640"/>
          </a:xfrm>
        </p:grpSpPr>
        <p:sp>
          <p:nvSpPr>
            <p:cNvPr id="199" name="Flowchart: Connector 198"/>
            <p:cNvSpPr/>
            <p:nvPr/>
          </p:nvSpPr>
          <p:spPr bwMode="auto">
            <a:xfrm>
              <a:off x="5055394" y="44940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00" name="Flowchart: Connector 199"/>
            <p:cNvSpPr/>
            <p:nvPr/>
          </p:nvSpPr>
          <p:spPr bwMode="auto">
            <a:xfrm>
              <a:off x="5093522" y="453593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01" name="Flowchart: Connector 200"/>
            <p:cNvSpPr/>
            <p:nvPr/>
          </p:nvSpPr>
          <p:spPr bwMode="auto">
            <a:xfrm>
              <a:off x="5093522" y="44311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02" name="Flowchart: Connector 201"/>
            <p:cNvSpPr/>
            <p:nvPr/>
          </p:nvSpPr>
          <p:spPr bwMode="auto">
            <a:xfrm>
              <a:off x="4998201" y="44940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177" name="Group 202"/>
          <p:cNvGrpSpPr/>
          <p:nvPr/>
        </p:nvGrpSpPr>
        <p:grpSpPr>
          <a:xfrm>
            <a:off x="4912508" y="4930405"/>
            <a:ext cx="152514" cy="167640"/>
            <a:chOff x="4388148" y="4179699"/>
            <a:chExt cx="152514" cy="167640"/>
          </a:xfrm>
        </p:grpSpPr>
        <p:sp>
          <p:nvSpPr>
            <p:cNvPr id="204" name="Flowchart: Connector 203"/>
            <p:cNvSpPr/>
            <p:nvPr/>
          </p:nvSpPr>
          <p:spPr bwMode="auto">
            <a:xfrm>
              <a:off x="4388148" y="42216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05" name="Flowchart: Connector 204"/>
            <p:cNvSpPr/>
            <p:nvPr/>
          </p:nvSpPr>
          <p:spPr bwMode="auto">
            <a:xfrm>
              <a:off x="4483469" y="42844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06" name="Flowchart: Connector 205"/>
            <p:cNvSpPr/>
            <p:nvPr/>
          </p:nvSpPr>
          <p:spPr bwMode="auto">
            <a:xfrm>
              <a:off x="4483469" y="42216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07" name="Flowchart: Connector 206"/>
            <p:cNvSpPr/>
            <p:nvPr/>
          </p:nvSpPr>
          <p:spPr bwMode="auto">
            <a:xfrm>
              <a:off x="4426276" y="417969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08" name="Flowchart: Connector 207"/>
            <p:cNvSpPr/>
            <p:nvPr/>
          </p:nvSpPr>
          <p:spPr bwMode="auto">
            <a:xfrm>
              <a:off x="4426276" y="42844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178" name="Group 208"/>
          <p:cNvGrpSpPr/>
          <p:nvPr/>
        </p:nvGrpSpPr>
        <p:grpSpPr>
          <a:xfrm rot="1620000">
            <a:off x="3941671" y="5264361"/>
            <a:ext cx="114385" cy="230505"/>
            <a:chOff x="4044993" y="5164584"/>
            <a:chExt cx="114385" cy="230505"/>
          </a:xfrm>
        </p:grpSpPr>
        <p:sp>
          <p:nvSpPr>
            <p:cNvPr id="210" name="Flowchart: Connector 209"/>
            <p:cNvSpPr/>
            <p:nvPr/>
          </p:nvSpPr>
          <p:spPr bwMode="auto">
            <a:xfrm>
              <a:off x="4044993" y="516458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11" name="Flowchart: Connector 210"/>
            <p:cNvSpPr/>
            <p:nvPr/>
          </p:nvSpPr>
          <p:spPr bwMode="auto">
            <a:xfrm>
              <a:off x="4044993"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12" name="Flowchart: Connector 211"/>
            <p:cNvSpPr/>
            <p:nvPr/>
          </p:nvSpPr>
          <p:spPr bwMode="auto">
            <a:xfrm>
              <a:off x="4102185"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13" name="Flowchart: Connector 212"/>
            <p:cNvSpPr/>
            <p:nvPr/>
          </p:nvSpPr>
          <p:spPr bwMode="auto">
            <a:xfrm>
              <a:off x="4102185"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14" name="Flowchart: Connector 213"/>
            <p:cNvSpPr/>
            <p:nvPr/>
          </p:nvSpPr>
          <p:spPr bwMode="auto">
            <a:xfrm>
              <a:off x="4102185"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179" name="Group 214"/>
          <p:cNvGrpSpPr/>
          <p:nvPr/>
        </p:nvGrpSpPr>
        <p:grpSpPr>
          <a:xfrm rot="1620000">
            <a:off x="4339460" y="5406429"/>
            <a:ext cx="114385" cy="230505"/>
            <a:chOff x="4044993" y="5164584"/>
            <a:chExt cx="114385" cy="230505"/>
          </a:xfrm>
        </p:grpSpPr>
        <p:sp>
          <p:nvSpPr>
            <p:cNvPr id="216" name="Flowchart: Connector 215"/>
            <p:cNvSpPr/>
            <p:nvPr/>
          </p:nvSpPr>
          <p:spPr bwMode="auto">
            <a:xfrm>
              <a:off x="4044993" y="516458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17" name="Flowchart: Connector 216"/>
            <p:cNvSpPr/>
            <p:nvPr/>
          </p:nvSpPr>
          <p:spPr bwMode="auto">
            <a:xfrm>
              <a:off x="4044993"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18" name="Flowchart: Connector 217"/>
            <p:cNvSpPr/>
            <p:nvPr/>
          </p:nvSpPr>
          <p:spPr bwMode="auto">
            <a:xfrm>
              <a:off x="4102185"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19" name="Flowchart: Connector 218"/>
            <p:cNvSpPr/>
            <p:nvPr/>
          </p:nvSpPr>
          <p:spPr bwMode="auto">
            <a:xfrm>
              <a:off x="4102185"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20" name="Flowchart: Connector 219"/>
            <p:cNvSpPr/>
            <p:nvPr/>
          </p:nvSpPr>
          <p:spPr bwMode="auto">
            <a:xfrm>
              <a:off x="4102185"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180" name="Group 220"/>
          <p:cNvGrpSpPr/>
          <p:nvPr/>
        </p:nvGrpSpPr>
        <p:grpSpPr>
          <a:xfrm>
            <a:off x="4185913" y="5422799"/>
            <a:ext cx="152514" cy="209550"/>
            <a:chOff x="4674110" y="5227449"/>
            <a:chExt cx="152514" cy="209550"/>
          </a:xfrm>
        </p:grpSpPr>
        <p:sp>
          <p:nvSpPr>
            <p:cNvPr id="222" name="Flowchart: Connector 221"/>
            <p:cNvSpPr/>
            <p:nvPr/>
          </p:nvSpPr>
          <p:spPr bwMode="auto">
            <a:xfrm>
              <a:off x="4674110"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23" name="Flowchart: Connector 222"/>
            <p:cNvSpPr/>
            <p:nvPr/>
          </p:nvSpPr>
          <p:spPr bwMode="auto">
            <a:xfrm>
              <a:off x="4712239"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24" name="Flowchart: Connector 223"/>
            <p:cNvSpPr/>
            <p:nvPr/>
          </p:nvSpPr>
          <p:spPr bwMode="auto">
            <a:xfrm>
              <a:off x="4674110" y="537413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25" name="Flowchart: Connector 224"/>
            <p:cNvSpPr/>
            <p:nvPr/>
          </p:nvSpPr>
          <p:spPr bwMode="auto">
            <a:xfrm>
              <a:off x="4712239"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26" name="Flowchart: Connector 225"/>
            <p:cNvSpPr/>
            <p:nvPr/>
          </p:nvSpPr>
          <p:spPr bwMode="auto">
            <a:xfrm>
              <a:off x="4769431"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181" name="Group 226"/>
          <p:cNvGrpSpPr/>
          <p:nvPr/>
        </p:nvGrpSpPr>
        <p:grpSpPr>
          <a:xfrm flipV="1">
            <a:off x="4522857" y="5357351"/>
            <a:ext cx="114385" cy="230505"/>
            <a:chOff x="4044993" y="5164584"/>
            <a:chExt cx="114385" cy="230505"/>
          </a:xfrm>
        </p:grpSpPr>
        <p:sp>
          <p:nvSpPr>
            <p:cNvPr id="228" name="Flowchart: Connector 227"/>
            <p:cNvSpPr/>
            <p:nvPr/>
          </p:nvSpPr>
          <p:spPr bwMode="auto">
            <a:xfrm>
              <a:off x="4044993" y="516458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29" name="Flowchart: Connector 228"/>
            <p:cNvSpPr/>
            <p:nvPr/>
          </p:nvSpPr>
          <p:spPr bwMode="auto">
            <a:xfrm>
              <a:off x="4044993"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30" name="Flowchart: Connector 229"/>
            <p:cNvSpPr/>
            <p:nvPr/>
          </p:nvSpPr>
          <p:spPr bwMode="auto">
            <a:xfrm>
              <a:off x="4102185"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31" name="Flowchart: Connector 230"/>
            <p:cNvSpPr/>
            <p:nvPr/>
          </p:nvSpPr>
          <p:spPr bwMode="auto">
            <a:xfrm>
              <a:off x="4102185"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32" name="Flowchart: Connector 231"/>
            <p:cNvSpPr/>
            <p:nvPr/>
          </p:nvSpPr>
          <p:spPr bwMode="auto">
            <a:xfrm>
              <a:off x="4102185"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182" name="Group 232"/>
          <p:cNvGrpSpPr/>
          <p:nvPr/>
        </p:nvGrpSpPr>
        <p:grpSpPr>
          <a:xfrm>
            <a:off x="5046068" y="5283315"/>
            <a:ext cx="152514" cy="209550"/>
            <a:chOff x="4674110" y="5227449"/>
            <a:chExt cx="152514" cy="209550"/>
          </a:xfrm>
        </p:grpSpPr>
        <p:sp>
          <p:nvSpPr>
            <p:cNvPr id="234" name="Flowchart: Connector 233"/>
            <p:cNvSpPr/>
            <p:nvPr/>
          </p:nvSpPr>
          <p:spPr bwMode="auto">
            <a:xfrm>
              <a:off x="4674110"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35" name="Flowchart: Connector 234"/>
            <p:cNvSpPr/>
            <p:nvPr/>
          </p:nvSpPr>
          <p:spPr bwMode="auto">
            <a:xfrm>
              <a:off x="4712239"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36" name="Flowchart: Connector 235"/>
            <p:cNvSpPr/>
            <p:nvPr/>
          </p:nvSpPr>
          <p:spPr bwMode="auto">
            <a:xfrm>
              <a:off x="4674110" y="537413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37" name="Flowchart: Connector 236"/>
            <p:cNvSpPr/>
            <p:nvPr/>
          </p:nvSpPr>
          <p:spPr bwMode="auto">
            <a:xfrm>
              <a:off x="4712239"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38" name="Flowchart: Connector 237"/>
            <p:cNvSpPr/>
            <p:nvPr/>
          </p:nvSpPr>
          <p:spPr bwMode="auto">
            <a:xfrm>
              <a:off x="4769431"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188" name="Group 238"/>
          <p:cNvGrpSpPr/>
          <p:nvPr/>
        </p:nvGrpSpPr>
        <p:grpSpPr>
          <a:xfrm flipV="1">
            <a:off x="4770830" y="5217866"/>
            <a:ext cx="114385" cy="230505"/>
            <a:chOff x="4044993" y="5164584"/>
            <a:chExt cx="114385" cy="230505"/>
          </a:xfrm>
        </p:grpSpPr>
        <p:sp>
          <p:nvSpPr>
            <p:cNvPr id="240" name="Flowchart: Connector 239"/>
            <p:cNvSpPr/>
            <p:nvPr/>
          </p:nvSpPr>
          <p:spPr bwMode="auto">
            <a:xfrm>
              <a:off x="4044993" y="516458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41" name="Flowchart: Connector 240"/>
            <p:cNvSpPr/>
            <p:nvPr/>
          </p:nvSpPr>
          <p:spPr bwMode="auto">
            <a:xfrm>
              <a:off x="4044993"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42" name="Flowchart: Connector 241"/>
            <p:cNvSpPr/>
            <p:nvPr/>
          </p:nvSpPr>
          <p:spPr bwMode="auto">
            <a:xfrm>
              <a:off x="4102185"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43" name="Flowchart: Connector 242"/>
            <p:cNvSpPr/>
            <p:nvPr/>
          </p:nvSpPr>
          <p:spPr bwMode="auto">
            <a:xfrm>
              <a:off x="4102185"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44" name="Flowchart: Connector 243"/>
            <p:cNvSpPr/>
            <p:nvPr/>
          </p:nvSpPr>
          <p:spPr bwMode="auto">
            <a:xfrm>
              <a:off x="4102185"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193" name="Group 244"/>
          <p:cNvGrpSpPr/>
          <p:nvPr/>
        </p:nvGrpSpPr>
        <p:grpSpPr>
          <a:xfrm rot="16200000" flipH="1">
            <a:off x="3767486" y="4911462"/>
            <a:ext cx="152514" cy="209550"/>
            <a:chOff x="4674110" y="5227449"/>
            <a:chExt cx="152514" cy="209550"/>
          </a:xfrm>
        </p:grpSpPr>
        <p:sp>
          <p:nvSpPr>
            <p:cNvPr id="246" name="Flowchart: Connector 245"/>
            <p:cNvSpPr/>
            <p:nvPr/>
          </p:nvSpPr>
          <p:spPr bwMode="auto">
            <a:xfrm>
              <a:off x="4674110"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47" name="Flowchart: Connector 246"/>
            <p:cNvSpPr/>
            <p:nvPr/>
          </p:nvSpPr>
          <p:spPr bwMode="auto">
            <a:xfrm>
              <a:off x="4712239"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48" name="Flowchart: Connector 247"/>
            <p:cNvSpPr/>
            <p:nvPr/>
          </p:nvSpPr>
          <p:spPr bwMode="auto">
            <a:xfrm>
              <a:off x="4674110" y="537413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49" name="Flowchart: Connector 248"/>
            <p:cNvSpPr/>
            <p:nvPr/>
          </p:nvSpPr>
          <p:spPr bwMode="auto">
            <a:xfrm>
              <a:off x="4712239"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50" name="Flowchart: Connector 249"/>
            <p:cNvSpPr/>
            <p:nvPr/>
          </p:nvSpPr>
          <p:spPr bwMode="auto">
            <a:xfrm>
              <a:off x="4769431"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198" name="Group 250"/>
          <p:cNvGrpSpPr/>
          <p:nvPr/>
        </p:nvGrpSpPr>
        <p:grpSpPr>
          <a:xfrm>
            <a:off x="3734025" y="5279809"/>
            <a:ext cx="152514" cy="167640"/>
            <a:chOff x="4388148" y="4179699"/>
            <a:chExt cx="152514" cy="167640"/>
          </a:xfrm>
        </p:grpSpPr>
        <p:sp>
          <p:nvSpPr>
            <p:cNvPr id="252" name="Flowchart: Connector 251"/>
            <p:cNvSpPr/>
            <p:nvPr/>
          </p:nvSpPr>
          <p:spPr bwMode="auto">
            <a:xfrm>
              <a:off x="4388148" y="42216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53" name="Flowchart: Connector 252"/>
            <p:cNvSpPr/>
            <p:nvPr/>
          </p:nvSpPr>
          <p:spPr bwMode="auto">
            <a:xfrm>
              <a:off x="4483469" y="42844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54" name="Flowchart: Connector 253"/>
            <p:cNvSpPr/>
            <p:nvPr/>
          </p:nvSpPr>
          <p:spPr bwMode="auto">
            <a:xfrm>
              <a:off x="4483469" y="42216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55" name="Flowchart: Connector 254"/>
            <p:cNvSpPr/>
            <p:nvPr/>
          </p:nvSpPr>
          <p:spPr bwMode="auto">
            <a:xfrm>
              <a:off x="4426276" y="417969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56" name="Flowchart: Connector 255"/>
            <p:cNvSpPr/>
            <p:nvPr/>
          </p:nvSpPr>
          <p:spPr bwMode="auto">
            <a:xfrm>
              <a:off x="4426276" y="42844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203" name="Group 256"/>
          <p:cNvGrpSpPr/>
          <p:nvPr/>
        </p:nvGrpSpPr>
        <p:grpSpPr>
          <a:xfrm flipH="1">
            <a:off x="4537209" y="5223905"/>
            <a:ext cx="152514" cy="209550"/>
            <a:chOff x="4674110" y="5227449"/>
            <a:chExt cx="152514" cy="209550"/>
          </a:xfrm>
        </p:grpSpPr>
        <p:sp>
          <p:nvSpPr>
            <p:cNvPr id="258" name="Flowchart: Connector 257"/>
            <p:cNvSpPr/>
            <p:nvPr/>
          </p:nvSpPr>
          <p:spPr bwMode="auto">
            <a:xfrm>
              <a:off x="4674110"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59" name="Flowchart: Connector 258"/>
            <p:cNvSpPr/>
            <p:nvPr/>
          </p:nvSpPr>
          <p:spPr bwMode="auto">
            <a:xfrm>
              <a:off x="4712239"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60" name="Flowchart: Connector 259"/>
            <p:cNvSpPr/>
            <p:nvPr/>
          </p:nvSpPr>
          <p:spPr bwMode="auto">
            <a:xfrm>
              <a:off x="4674110" y="537413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61" name="Flowchart: Connector 260"/>
            <p:cNvSpPr/>
            <p:nvPr/>
          </p:nvSpPr>
          <p:spPr bwMode="auto">
            <a:xfrm>
              <a:off x="4712239"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62" name="Flowchart: Connector 261"/>
            <p:cNvSpPr/>
            <p:nvPr/>
          </p:nvSpPr>
          <p:spPr bwMode="auto">
            <a:xfrm>
              <a:off x="4769431"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209" name="Group 262"/>
          <p:cNvGrpSpPr/>
          <p:nvPr/>
        </p:nvGrpSpPr>
        <p:grpSpPr>
          <a:xfrm flipH="1">
            <a:off x="5095148" y="5022428"/>
            <a:ext cx="152514" cy="209550"/>
            <a:chOff x="4674110" y="5227449"/>
            <a:chExt cx="152514" cy="209550"/>
          </a:xfrm>
        </p:grpSpPr>
        <p:sp>
          <p:nvSpPr>
            <p:cNvPr id="264" name="Flowchart: Connector 263"/>
            <p:cNvSpPr/>
            <p:nvPr/>
          </p:nvSpPr>
          <p:spPr bwMode="auto">
            <a:xfrm>
              <a:off x="4674110"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65" name="Flowchart: Connector 264"/>
            <p:cNvSpPr/>
            <p:nvPr/>
          </p:nvSpPr>
          <p:spPr bwMode="auto">
            <a:xfrm>
              <a:off x="4712239"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66" name="Flowchart: Connector 265"/>
            <p:cNvSpPr/>
            <p:nvPr/>
          </p:nvSpPr>
          <p:spPr bwMode="auto">
            <a:xfrm>
              <a:off x="4674110" y="537413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67" name="Flowchart: Connector 266"/>
            <p:cNvSpPr/>
            <p:nvPr/>
          </p:nvSpPr>
          <p:spPr bwMode="auto">
            <a:xfrm>
              <a:off x="4712239"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68" name="Flowchart: Connector 267"/>
            <p:cNvSpPr/>
            <p:nvPr/>
          </p:nvSpPr>
          <p:spPr bwMode="auto">
            <a:xfrm>
              <a:off x="4769431"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215" name="Group 268"/>
          <p:cNvGrpSpPr/>
          <p:nvPr/>
        </p:nvGrpSpPr>
        <p:grpSpPr>
          <a:xfrm rot="1620000" flipV="1">
            <a:off x="5240945" y="5223033"/>
            <a:ext cx="114385" cy="230505"/>
            <a:chOff x="4044993" y="5164584"/>
            <a:chExt cx="114385" cy="230505"/>
          </a:xfrm>
        </p:grpSpPr>
        <p:sp>
          <p:nvSpPr>
            <p:cNvPr id="270" name="Flowchart: Connector 269"/>
            <p:cNvSpPr/>
            <p:nvPr/>
          </p:nvSpPr>
          <p:spPr bwMode="auto">
            <a:xfrm>
              <a:off x="4044993" y="516458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71" name="Flowchart: Connector 270"/>
            <p:cNvSpPr/>
            <p:nvPr/>
          </p:nvSpPr>
          <p:spPr bwMode="auto">
            <a:xfrm>
              <a:off x="4044993"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72" name="Flowchart: Connector 271"/>
            <p:cNvSpPr/>
            <p:nvPr/>
          </p:nvSpPr>
          <p:spPr bwMode="auto">
            <a:xfrm>
              <a:off x="4102185"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73" name="Flowchart: Connector 272"/>
            <p:cNvSpPr/>
            <p:nvPr/>
          </p:nvSpPr>
          <p:spPr bwMode="auto">
            <a:xfrm>
              <a:off x="4102185"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74" name="Flowchart: Connector 273"/>
            <p:cNvSpPr/>
            <p:nvPr/>
          </p:nvSpPr>
          <p:spPr bwMode="auto">
            <a:xfrm>
              <a:off x="4102185"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221" name="Group 274"/>
          <p:cNvGrpSpPr/>
          <p:nvPr/>
        </p:nvGrpSpPr>
        <p:grpSpPr>
          <a:xfrm rot="16200000">
            <a:off x="4611249" y="5019456"/>
            <a:ext cx="114385" cy="167640"/>
            <a:chOff x="4807560" y="4640709"/>
            <a:chExt cx="114385" cy="167640"/>
          </a:xfrm>
        </p:grpSpPr>
        <p:sp>
          <p:nvSpPr>
            <p:cNvPr id="276" name="Flowchart: Connector 275"/>
            <p:cNvSpPr/>
            <p:nvPr/>
          </p:nvSpPr>
          <p:spPr bwMode="auto">
            <a:xfrm>
              <a:off x="4807560" y="474548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77" name="Flowchart: Connector 276"/>
            <p:cNvSpPr/>
            <p:nvPr/>
          </p:nvSpPr>
          <p:spPr bwMode="auto">
            <a:xfrm>
              <a:off x="4807560" y="47035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78" name="Flowchart: Connector 277"/>
            <p:cNvSpPr/>
            <p:nvPr/>
          </p:nvSpPr>
          <p:spPr bwMode="auto">
            <a:xfrm>
              <a:off x="4864752" y="46407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79" name="Flowchart: Connector 278"/>
            <p:cNvSpPr/>
            <p:nvPr/>
          </p:nvSpPr>
          <p:spPr bwMode="auto">
            <a:xfrm>
              <a:off x="4807560" y="46407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227" name="Group 279"/>
          <p:cNvGrpSpPr/>
          <p:nvPr/>
        </p:nvGrpSpPr>
        <p:grpSpPr>
          <a:xfrm>
            <a:off x="4942747" y="5110250"/>
            <a:ext cx="152514" cy="209550"/>
            <a:chOff x="4674110" y="5227449"/>
            <a:chExt cx="152514" cy="209550"/>
          </a:xfrm>
        </p:grpSpPr>
        <p:sp>
          <p:nvSpPr>
            <p:cNvPr id="281" name="Flowchart: Connector 280"/>
            <p:cNvSpPr/>
            <p:nvPr/>
          </p:nvSpPr>
          <p:spPr bwMode="auto">
            <a:xfrm>
              <a:off x="4674110"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82" name="Flowchart: Connector 281"/>
            <p:cNvSpPr/>
            <p:nvPr/>
          </p:nvSpPr>
          <p:spPr bwMode="auto">
            <a:xfrm>
              <a:off x="4712239"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83" name="Flowchart: Connector 282"/>
            <p:cNvSpPr/>
            <p:nvPr/>
          </p:nvSpPr>
          <p:spPr bwMode="auto">
            <a:xfrm>
              <a:off x="4674110" y="537413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84" name="Flowchart: Connector 283"/>
            <p:cNvSpPr/>
            <p:nvPr/>
          </p:nvSpPr>
          <p:spPr bwMode="auto">
            <a:xfrm>
              <a:off x="4712239"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85" name="Flowchart: Connector 284"/>
            <p:cNvSpPr/>
            <p:nvPr/>
          </p:nvSpPr>
          <p:spPr bwMode="auto">
            <a:xfrm>
              <a:off x="4769431"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233" name="Group 285"/>
          <p:cNvGrpSpPr/>
          <p:nvPr/>
        </p:nvGrpSpPr>
        <p:grpSpPr>
          <a:xfrm>
            <a:off x="3971520" y="5456379"/>
            <a:ext cx="152514" cy="209550"/>
            <a:chOff x="4674110" y="5227449"/>
            <a:chExt cx="152514" cy="209550"/>
          </a:xfrm>
        </p:grpSpPr>
        <p:sp>
          <p:nvSpPr>
            <p:cNvPr id="287" name="Flowchart: Connector 286"/>
            <p:cNvSpPr/>
            <p:nvPr/>
          </p:nvSpPr>
          <p:spPr bwMode="auto">
            <a:xfrm>
              <a:off x="4674110"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88" name="Flowchart: Connector 287"/>
            <p:cNvSpPr/>
            <p:nvPr/>
          </p:nvSpPr>
          <p:spPr bwMode="auto">
            <a:xfrm>
              <a:off x="4712239"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89" name="Flowchart: Connector 288"/>
            <p:cNvSpPr/>
            <p:nvPr/>
          </p:nvSpPr>
          <p:spPr bwMode="auto">
            <a:xfrm>
              <a:off x="4674110" y="537413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90" name="Flowchart: Connector 289"/>
            <p:cNvSpPr/>
            <p:nvPr/>
          </p:nvSpPr>
          <p:spPr bwMode="auto">
            <a:xfrm>
              <a:off x="4712239"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91" name="Flowchart: Connector 290"/>
            <p:cNvSpPr/>
            <p:nvPr/>
          </p:nvSpPr>
          <p:spPr bwMode="auto">
            <a:xfrm>
              <a:off x="4769431"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cxnSp>
        <p:nvCxnSpPr>
          <p:cNvPr id="295" name="Straight Arrow Connector 294"/>
          <p:cNvCxnSpPr/>
          <p:nvPr/>
        </p:nvCxnSpPr>
        <p:spPr bwMode="auto">
          <a:xfrm flipV="1">
            <a:off x="4549366" y="4705587"/>
            <a:ext cx="0" cy="1140736"/>
          </a:xfrm>
          <a:prstGeom prst="straightConnector1">
            <a:avLst/>
          </a:prstGeom>
          <a:noFill/>
          <a:ln w="12700" cap="flat" cmpd="sng" algn="ctr">
            <a:solidFill>
              <a:schemeClr val="tx1"/>
            </a:solidFill>
            <a:prstDash val="solid"/>
            <a:round/>
            <a:headEnd type="none" w="lg" len="med"/>
            <a:tailEnd type="arrow"/>
          </a:ln>
          <a:effectLst/>
        </p:spPr>
      </p:cxnSp>
      <p:sp>
        <p:nvSpPr>
          <p:cNvPr id="302" name="Flowchart: Connector 301"/>
          <p:cNvSpPr/>
          <p:nvPr/>
        </p:nvSpPr>
        <p:spPr bwMode="auto">
          <a:xfrm>
            <a:off x="3798344" y="5671721"/>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03" name="Flowchart: Connector 302"/>
          <p:cNvSpPr/>
          <p:nvPr/>
        </p:nvSpPr>
        <p:spPr bwMode="auto">
          <a:xfrm>
            <a:off x="4335516" y="5855808"/>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04" name="Flowchart: Connector 303"/>
          <p:cNvSpPr/>
          <p:nvPr/>
        </p:nvSpPr>
        <p:spPr bwMode="auto">
          <a:xfrm>
            <a:off x="4940589" y="573660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05" name="Flowchart: Connector 304"/>
          <p:cNvSpPr/>
          <p:nvPr/>
        </p:nvSpPr>
        <p:spPr bwMode="auto">
          <a:xfrm>
            <a:off x="5224264" y="5830156"/>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06" name="Flowchart: Connector 305"/>
          <p:cNvSpPr/>
          <p:nvPr/>
        </p:nvSpPr>
        <p:spPr bwMode="auto">
          <a:xfrm>
            <a:off x="4693126" y="5475561"/>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07" name="Flowchart: Connector 306"/>
          <p:cNvSpPr/>
          <p:nvPr/>
        </p:nvSpPr>
        <p:spPr bwMode="auto">
          <a:xfrm>
            <a:off x="4094088" y="5659647"/>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08" name="TextBox 307"/>
          <p:cNvSpPr txBox="1"/>
          <p:nvPr/>
        </p:nvSpPr>
        <p:spPr>
          <a:xfrm>
            <a:off x="7299705" y="6208693"/>
            <a:ext cx="1828800" cy="954107"/>
          </a:xfrm>
          <a:prstGeom prst="rect">
            <a:avLst/>
          </a:prstGeom>
          <a:noFill/>
        </p:spPr>
        <p:txBody>
          <a:bodyPr wrap="square" rtlCol="0">
            <a:spAutoFit/>
          </a:bodyPr>
          <a:lstStyle/>
          <a:p>
            <a:pPr algn="ctr"/>
            <a:r>
              <a:rPr lang="en-US" dirty="0"/>
              <a:t>Last chance!</a:t>
            </a:r>
          </a:p>
        </p:txBody>
      </p:sp>
      <p:pic>
        <p:nvPicPr>
          <p:cNvPr id="301" name="Picture 300">
            <a:hlinkClick r:id="" action="ppaction://noaction"/>
          </p:cNvPr>
          <p:cNvPicPr>
            <a:picLocks noChangeAspect="1" noChangeArrowheads="1"/>
          </p:cNvPicPr>
          <p:nvPr/>
        </p:nvPicPr>
        <p:blipFill>
          <a:blip r:embed="rId4" cstate="print">
            <a:clrChange>
              <a:clrFrom>
                <a:srgbClr val="212830"/>
              </a:clrFrom>
              <a:clrTo>
                <a:srgbClr val="212830">
                  <a:alpha val="0"/>
                </a:srgbClr>
              </a:clrTo>
            </a:clrChange>
            <a:lum bright="10000"/>
          </a:blip>
          <a:srcRect/>
          <a:stretch>
            <a:fillRect/>
          </a:stretch>
        </p:blipFill>
        <p:spPr bwMode="auto">
          <a:xfrm>
            <a:off x="1858308" y="2261559"/>
            <a:ext cx="1804293" cy="1011095"/>
          </a:xfrm>
          <a:prstGeom prst="rect">
            <a:avLst/>
          </a:prstGeom>
          <a:noFill/>
          <a:ln w="9525">
            <a:noFill/>
            <a:miter lim="800000"/>
            <a:headEnd/>
            <a:tailEnd/>
          </a:ln>
        </p:spPr>
      </p:pic>
      <p:pic>
        <p:nvPicPr>
          <p:cNvPr id="310" name="Picture 309">
            <a:hlinkClick r:id="rId5" action="ppaction://hlinksldjump"/>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30314" y="2171407"/>
            <a:ext cx="762000" cy="67954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11" name="Picture 2">
            <a:hlinkClick r:id="" action="ppaction://noaction"/>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743703" y="2087278"/>
            <a:ext cx="999569" cy="1409700"/>
          </a:xfrm>
          <a:prstGeom prst="rect">
            <a:avLst/>
          </a:prstGeom>
          <a:solidFill>
            <a:schemeClr val="bg1"/>
          </a:solidFill>
          <a:ln>
            <a:noFill/>
          </a:ln>
          <a:effectLst/>
        </p:spPr>
      </p:pic>
      <p:pic>
        <p:nvPicPr>
          <p:cNvPr id="297" name="Picture 5"/>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948040" y="2096639"/>
            <a:ext cx="2880583" cy="14123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192312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repeatCount="indefinite" fill="hold" nodeType="clickEffect">
                                  <p:stCondLst>
                                    <p:cond delay="0"/>
                                  </p:stCondLst>
                                  <p:endCondLst>
                                    <p:cond evt="onNext" delay="0">
                                      <p:tgtEl>
                                        <p:sldTgt/>
                                      </p:tgtEl>
                                    </p:cond>
                                  </p:endCondLst>
                                  <p:childTnLst>
                                    <p:animMotion origin="layout" path="M -1.94444E-6 1.85185E-6 C 0.01389 0.02315 0.02796 0.04629 0.04757 0.04953 C 0.06719 0.05277 0.10539 0.0375 0.11737 0.01921 C 0.12934 0.00092 0.12726 -0.04468 0.1198 -0.06065 C 0.11233 -0.07662 0.08421 -0.08519 0.0724 -0.07709 C 0.06059 -0.06898 0.04948 -0.03959 0.04914 -0.01181 C 0.04879 0.01597 0.07639 0.06898 0.07032 0.08912 C 0.06424 0.10926 0.03125 0.11574 0.01285 0.10972 C -0.00555 0.1037 -0.03697 0.07152 -0.0401 0.05301 C -0.04322 0.03449 -0.02465 0.0162 -0.0059 -0.00185 " pathEditMode="relative" ptsTypes="aaaaaaaaaA">
                                      <p:cBhvr>
                                        <p:cTn id="6" dur="5000" fill="hold"/>
                                        <p:tgtEl>
                                          <p:spTgt spid="11"/>
                                        </p:tgtEl>
                                        <p:attrNameLst>
                                          <p:attrName>ppt_x</p:attrName>
                                          <p:attrName>ppt_y</p:attrName>
                                        </p:attrNameLst>
                                      </p:cBhvr>
                                    </p:animMotion>
                                  </p:childTnLst>
                                </p:cTn>
                              </p:par>
                              <p:par>
                                <p:cTn id="7" presetID="0" presetClass="path" presetSubtype="0" repeatCount="indefinite" fill="hold" nodeType="withEffect">
                                  <p:stCondLst>
                                    <p:cond delay="0"/>
                                  </p:stCondLst>
                                  <p:endCondLst>
                                    <p:cond evt="onNext" delay="0">
                                      <p:tgtEl>
                                        <p:sldTgt/>
                                      </p:tgtEl>
                                    </p:cond>
                                  </p:endCondLst>
                                  <p:childTnLst>
                                    <p:animMotion origin="layout" path="M -7.22222E-6 -3.7037E-7 C 0.01927 0.00092 0.04305 -0.0081 0.05885 -3.7037E-7 C 0.07465 0.0081 0.09357 0.02592 0.09496 0.04815 C 0.09635 0.07037 0.08072 0.12708 0.06683 0.13333 C 0.05295 0.13958 0.03072 0.10648 0.0118 0.08565 C -0.00712 0.06481 -0.03178 0.01528 -0.04653 0.00856 C -0.06129 0.00185 -0.08386 0.01643 -0.07726 0.0456 C -0.07067 0.07477 -0.01025 0.19259 -0.00695 0.18403 C -0.00365 0.17546 -0.05834 0.02454 -0.05695 -0.00602 C -0.05556 -0.03658 -0.01928 -0.00093 -7.22222E-6 -3.7037E-7 Z " pathEditMode="relative" ptsTypes="aaaaaaaaaa">
                                      <p:cBhvr>
                                        <p:cTn id="8" dur="5000" fill="hold"/>
                                        <p:tgtEl>
                                          <p:spTgt spid="12"/>
                                        </p:tgtEl>
                                        <p:attrNameLst>
                                          <p:attrName>ppt_x</p:attrName>
                                          <p:attrName>ppt_y</p:attrName>
                                        </p:attrNameLst>
                                      </p:cBhvr>
                                    </p:animMotion>
                                  </p:childTnLst>
                                </p:cTn>
                              </p:par>
                              <p:par>
                                <p:cTn id="9" presetID="0" presetClass="path" presetSubtype="0" repeatCount="indefinite" fill="hold" nodeType="withEffect">
                                  <p:stCondLst>
                                    <p:cond delay="0"/>
                                  </p:stCondLst>
                                  <p:endCondLst>
                                    <p:cond evt="onNext" delay="0">
                                      <p:tgtEl>
                                        <p:sldTgt/>
                                      </p:tgtEl>
                                    </p:cond>
                                  </p:endCondLst>
                                  <p:childTnLst>
                                    <p:animMotion origin="layout" path="M 5.55556E-7 7.03704E-6 C -0.02343 -0.00578 -0.09236 -0.01388 -0.11371 -0.00069 C -0.13507 0.01251 -0.1368 0.06042 -0.1276 0.07848 C -0.1184 0.09653 -0.0842 0.11505 -0.05833 0.10765 C -0.03246 0.10024 0.01789 0.05186 0.02726 0.03427 C 0.03664 0.01667 0.02344 0.00579 5.55556E-7 7.03704E-6 Z " pathEditMode="relative" ptsTypes="aaaaaa">
                                      <p:cBhvr>
                                        <p:cTn id="10" dur="5000" fill="hold"/>
                                        <p:tgtEl>
                                          <p:spTgt spid="10"/>
                                        </p:tgtEl>
                                        <p:attrNameLst>
                                          <p:attrName>ppt_x</p:attrName>
                                          <p:attrName>ppt_y</p:attrName>
                                        </p:attrNameLst>
                                      </p:cBhvr>
                                    </p:animMotion>
                                  </p:childTnLst>
                                </p:cTn>
                              </p:par>
                              <p:par>
                                <p:cTn id="11" presetID="0" presetClass="path" presetSubtype="0" repeatCount="indefinite" fill="hold" nodeType="withEffect">
                                  <p:stCondLst>
                                    <p:cond delay="0"/>
                                  </p:stCondLst>
                                  <p:endCondLst>
                                    <p:cond evt="onNext" delay="0">
                                      <p:tgtEl>
                                        <p:sldTgt/>
                                      </p:tgtEl>
                                    </p:cond>
                                  </p:endCondLst>
                                  <p:childTnLst>
                                    <p:animMotion origin="layout" path="M 0.00017 -0.0007 C -0.02014 -0.00232 -0.05695 -0.00857 -0.06407 -0.02848 C -0.07118 -0.04838 -0.05799 -0.10093 -0.04236 -0.11945 C -0.02674 -0.13797 0.02639 -0.14699 0.02986 -0.13936 C 0.03333 -0.13172 -0.0257 -0.09375 -0.02101 -0.07385 C -0.01632 -0.05394 0.05486 -0.03149 0.05816 -0.01922 C 0.06146 -0.00695 0.02048 0.00092 0.00017 -0.0007 Z " pathEditMode="relative" ptsTypes="aaaaaaa">
                                      <p:cBhvr>
                                        <p:cTn id="12" dur="5000" fill="hold"/>
                                        <p:tgtEl>
                                          <p:spTgt spid="13"/>
                                        </p:tgtEl>
                                        <p:attrNameLst>
                                          <p:attrName>ppt_x</p:attrName>
                                          <p:attrName>ppt_y</p:attrName>
                                        </p:attrNameLst>
                                      </p:cBhvr>
                                    </p:animMotion>
                                  </p:childTnLst>
                                </p:cTn>
                              </p:par>
                              <p:par>
                                <p:cTn id="13" presetID="0" presetClass="path" presetSubtype="0" repeatCount="indefinite" fill="hold" nodeType="withEffect">
                                  <p:stCondLst>
                                    <p:cond delay="0"/>
                                  </p:stCondLst>
                                  <p:endCondLst>
                                    <p:cond evt="onNext" delay="0">
                                      <p:tgtEl>
                                        <p:sldTgt/>
                                      </p:tgtEl>
                                    </p:cond>
                                  </p:endCondLst>
                                  <p:childTnLst>
                                    <p:animMotion origin="layout" path="M 3.05556E-6 -5.55556E-6 C 0.01406 0.02106 0.03438 0.03402 0.05243 0.03309 C 0.07049 0.03217 0.10208 0.02291 0.10886 -0.00603 C 0.11563 -0.03496 0.10469 -0.1308 0.09358 -0.14121 C 0.08247 -0.15163 0.06354 -0.07593 0.04254 -0.06806 C 0.02153 -0.06019 -0.02465 -0.10556 -0.03212 -0.09376 C -0.03958 -0.08195 -0.01406 -0.02107 3.05556E-6 -5.55556E-6 Z " pathEditMode="relative" ptsTypes="aaaaaaa">
                                      <p:cBhvr>
                                        <p:cTn id="14" dur="5000" fill="hold"/>
                                        <p:tgtEl>
                                          <p:spTgt spid="5"/>
                                        </p:tgtEl>
                                        <p:attrNameLst>
                                          <p:attrName>ppt_x</p:attrName>
                                          <p:attrName>ppt_y</p:attrName>
                                        </p:attrNameLst>
                                      </p:cBhvr>
                                    </p:animMotion>
                                  </p:childTnLst>
                                </p:cTn>
                              </p:par>
                              <p:par>
                                <p:cTn id="15" presetID="0" presetClass="path" presetSubtype="0" repeatCount="indefinite" fill="hold" nodeType="withEffect">
                                  <p:stCondLst>
                                    <p:cond delay="0"/>
                                  </p:stCondLst>
                                  <p:endCondLst>
                                    <p:cond evt="onNext" delay="0">
                                      <p:tgtEl>
                                        <p:sldTgt/>
                                      </p:tgtEl>
                                    </p:cond>
                                  </p:endCondLst>
                                  <p:childTnLst>
                                    <p:animMotion origin="layout" path="M -7.22222E-6 -5.92593E-6 C -0.01511 -0.02616 -0.0356 -0.05301 -0.05296 -0.0595 C -0.07032 -0.06598 -0.10782 -0.04769 -0.104 -0.03889 C -0.10018 -0.0301 -0.03612 -0.02362 -0.02969 -0.00602 C -0.02327 0.01157 -0.07709 0.04953 -0.0658 0.06666 C -0.05452 0.08379 0.02708 0.10787 0.03819 0.09699 C 0.0493 0.08611 0.0151 0.02615 -7.22222E-6 -5.92593E-6 Z " pathEditMode="relative" ptsTypes="aaaaaaa">
                                      <p:cBhvr>
                                        <p:cTn id="16" dur="5000" fill="hold"/>
                                        <p:tgtEl>
                                          <p:spTgt spid="4"/>
                                        </p:tgtEl>
                                        <p:attrNameLst>
                                          <p:attrName>ppt_x</p:attrName>
                                          <p:attrName>ppt_y</p:attrName>
                                        </p:attrNameLst>
                                      </p:cBhvr>
                                    </p:animMotion>
                                  </p:childTnLst>
                                </p:cTn>
                              </p:par>
                              <p:par>
                                <p:cTn id="17" presetID="0" presetClass="path" presetSubtype="0" repeatCount="indefinite" fill="hold" grpId="0" nodeType="withEffect">
                                  <p:stCondLst>
                                    <p:cond delay="0"/>
                                  </p:stCondLst>
                                  <p:endCondLst>
                                    <p:cond evt="onNext" delay="0">
                                      <p:tgtEl>
                                        <p:sldTgt/>
                                      </p:tgtEl>
                                    </p:cond>
                                  </p:endCondLst>
                                  <p:childTnLst>
                                    <p:animMotion origin="layout" path="M -8.33333E-7 -1.11111E-6 C -0.00573 -0.01713 0.00556 -0.04491 0.02413 -0.06343 C 0.04271 -0.08195 0.08872 -0.12176 0.11129 -0.11158 C 0.13386 -0.10139 0.16406 -0.01528 0.15938 -0.00255 C 0.15469 0.01018 0.1 -0.04213 0.08316 -0.03496 C 0.06632 -0.02778 0.07222 0.03403 0.05834 0.04028 C 0.04445 0.04653 0.00573 0.01713 -8.33333E-7 -1.11111E-6 Z " pathEditMode="relative" ptsTypes="aaaaaaa">
                                      <p:cBhvr>
                                        <p:cTn id="18" dur="5000" fill="hold"/>
                                        <p:tgtEl>
                                          <p:spTgt spid="175"/>
                                        </p:tgtEl>
                                        <p:attrNameLst>
                                          <p:attrName>ppt_x</p:attrName>
                                          <p:attrName>ppt_y</p:attrName>
                                        </p:attrNameLst>
                                      </p:cBhvr>
                                    </p:animMotion>
                                  </p:childTnLst>
                                </p:cTn>
                              </p:par>
                              <p:par>
                                <p:cTn id="19" presetID="0" presetClass="path" presetSubtype="0" repeatCount="indefinite" fill="hold" grpId="0" nodeType="withEffect">
                                  <p:stCondLst>
                                    <p:cond delay="0"/>
                                  </p:stCondLst>
                                  <p:endCondLst>
                                    <p:cond evt="onNext" delay="0">
                                      <p:tgtEl>
                                        <p:sldTgt/>
                                      </p:tgtEl>
                                    </p:cond>
                                  </p:endCondLst>
                                  <p:childTnLst>
                                    <p:animMotion origin="layout" path="M -0.00399 0.00393 C -0.0111 0.00741 -0.01822 0.01088 -0.01735 0.02292 C -0.01649 0.03495 -0.02083 0.05995 0.00088 0.07592 C 0.02258 0.0919 0.09063 0.12477 0.11286 0.11875 C 0.13508 0.11273 0.15279 0.06018 0.13404 0.04028 C 0.11529 0.02037 0.05765 0.01018 5.55556E-6 -2.59259E-6 " pathEditMode="relative" ptsTypes="aaaaaA">
                                      <p:cBhvr>
                                        <p:cTn id="20" dur="5000" fill="hold"/>
                                        <p:tgtEl>
                                          <p:spTgt spid="174"/>
                                        </p:tgtEl>
                                        <p:attrNameLst>
                                          <p:attrName>ppt_x</p:attrName>
                                          <p:attrName>ppt_y</p:attrName>
                                        </p:attrNameLst>
                                      </p:cBhvr>
                                    </p:animMotion>
                                  </p:childTnLst>
                                </p:cTn>
                              </p:par>
                              <p:par>
                                <p:cTn id="21" presetID="0" presetClass="path" presetSubtype="0" repeatCount="indefinite" fill="hold" grpId="0" nodeType="withEffect">
                                  <p:stCondLst>
                                    <p:cond delay="0"/>
                                  </p:stCondLst>
                                  <p:endCondLst>
                                    <p:cond evt="onNext" delay="0">
                                      <p:tgtEl>
                                        <p:sldTgt/>
                                      </p:tgtEl>
                                    </p:cond>
                                  </p:endCondLst>
                                  <p:childTnLst>
                                    <p:animMotion origin="layout" path="M 8.88889E-6 1.48148E-6 C 0.02032 -0.00625 0.04914 -0.04444 0.04497 -0.06782 C 0.0408 -0.0912 -0.01562 -0.14514 -0.02534 -0.14051 C -0.03506 -0.13588 -0.00486 -0.05879 -0.01336 -0.04028 C -0.02187 -0.02176 -0.07916 -0.03657 -0.07673 -0.02963 C -0.0743 -0.02268 -0.02031 0.00625 8.88889E-6 1.48148E-6 Z " pathEditMode="relative" ptsTypes="aaaaaa">
                                      <p:cBhvr>
                                        <p:cTn id="22" dur="5000" fill="hold"/>
                                        <p:tgtEl>
                                          <p:spTgt spid="173"/>
                                        </p:tgtEl>
                                        <p:attrNameLst>
                                          <p:attrName>ppt_x</p:attrName>
                                          <p:attrName>ppt_y</p:attrName>
                                        </p:attrNameLst>
                                      </p:cBhvr>
                                    </p:animMotion>
                                  </p:childTnLst>
                                </p:cTn>
                              </p:par>
                              <p:par>
                                <p:cTn id="23" presetID="0" presetClass="path" presetSubtype="0" repeatCount="indefinite" fill="hold" grpId="0" nodeType="withEffect">
                                  <p:stCondLst>
                                    <p:cond delay="0"/>
                                  </p:stCondLst>
                                  <p:endCondLst>
                                    <p:cond evt="onNext" delay="0">
                                      <p:tgtEl>
                                        <p:sldTgt/>
                                      </p:tgtEl>
                                    </p:cond>
                                  </p:endCondLst>
                                  <p:childTnLst>
                                    <p:animMotion origin="layout" path="M 4.72222E-6 2.96296E-6 C 0.01666 -0.00741 0.03663 -0.01806 0.02725 -0.03634 C 0.01788 -0.05463 -0.03681 -0.10579 -0.05591 -0.10949 C -0.075 -0.1132 -0.09115 -0.0706 -0.08768 -0.0588 C -0.0842 -0.04699 -0.03716 -0.04931 -0.03472 -0.0382 C -0.03229 -0.02709 -0.079 0.00162 -0.07275 0.00787 C -0.0665 0.01412 -0.01667 0.00741 4.72222E-6 2.96296E-6 Z " pathEditMode="relative" ptsTypes="aaaaaaa">
                                      <p:cBhvr>
                                        <p:cTn id="24" dur="5000" fill="hold"/>
                                        <p:tgtEl>
                                          <p:spTgt spid="23"/>
                                        </p:tgtEl>
                                        <p:attrNameLst>
                                          <p:attrName>ppt_x</p:attrName>
                                          <p:attrName>ppt_y</p:attrName>
                                        </p:attrNameLst>
                                      </p:cBhvr>
                                    </p:animMotion>
                                  </p:childTnLst>
                                </p:cTn>
                              </p:par>
                              <p:par>
                                <p:cTn id="25" presetID="0" presetClass="path" presetSubtype="0" repeatCount="indefinite" fill="hold" grpId="0" nodeType="withEffect">
                                  <p:stCondLst>
                                    <p:cond delay="0"/>
                                  </p:stCondLst>
                                  <p:endCondLst>
                                    <p:cond evt="onNext" delay="0">
                                      <p:tgtEl>
                                        <p:sldTgt/>
                                      </p:tgtEl>
                                    </p:cond>
                                  </p:endCondLst>
                                  <p:childTnLst>
                                    <p:animMotion origin="layout" path="M -2.5E-6 -3.33333E-6 C -0.00295 -0.0162 -0.00764 -0.06111 -0.01892 -0.06666 C -0.03021 -0.07222 -0.06996 -0.0574 -0.06736 -0.0331 C -0.06476 -0.00879 -0.02691 0.0757 -0.00347 0.07986 C 0.01997 0.08403 0.07292 -0.00023 0.07327 -0.00856 C 0.07361 -0.01689 0.01146 0.02894 -0.00104 0.03033 C -0.01354 0.03172 0.00295 0.01621 -2.5E-6 -3.33333E-6 Z " pathEditMode="relative" ptsTypes="aaaaaaa">
                                      <p:cBhvr>
                                        <p:cTn id="26" dur="5000" fill="hold"/>
                                        <p:tgtEl>
                                          <p:spTgt spid="44"/>
                                        </p:tgtEl>
                                        <p:attrNameLst>
                                          <p:attrName>ppt_x</p:attrName>
                                          <p:attrName>ppt_y</p:attrName>
                                        </p:attrNameLst>
                                      </p:cBhvr>
                                    </p:animMotion>
                                  </p:childTnLst>
                                </p:cTn>
                              </p:par>
                            </p:childTnLst>
                          </p:cTn>
                        </p:par>
                      </p:childTnLst>
                    </p:cTn>
                  </p:par>
                  <p:par>
                    <p:cTn id="27" fill="hold">
                      <p:stCondLst>
                        <p:cond delay="indefinite"/>
                      </p:stCondLst>
                      <p:childTnLst>
                        <p:par>
                          <p:cTn id="28" fill="hold">
                            <p:stCondLst>
                              <p:cond delay="0"/>
                            </p:stCondLst>
                            <p:childTnLst>
                              <p:par>
                                <p:cTn id="29" presetID="0" presetClass="path" presetSubtype="0" accel="50000" decel="50000" fill="hold" grpId="0" nodeType="clickEffect">
                                  <p:stCondLst>
                                    <p:cond delay="0"/>
                                  </p:stCondLst>
                                  <p:childTnLst>
                                    <p:animMotion origin="layout" path="M 0.00017 -0.00023 C -0.00018 -0.01111 -0.00052 -0.02199 0.00017 -0.02916 C 0.00086 -0.03634 0.00277 -0.03958 0.00468 -0.04259 " pathEditMode="relative" ptsTypes="aaA">
                                      <p:cBhvr>
                                        <p:cTn id="30" dur="2000" fill="hold"/>
                                        <p:tgtEl>
                                          <p:spTgt spid="302"/>
                                        </p:tgtEl>
                                        <p:attrNameLst>
                                          <p:attrName>ppt_x</p:attrName>
                                          <p:attrName>ppt_y</p:attrName>
                                        </p:attrNameLst>
                                      </p:cBhvr>
                                    </p:animMotion>
                                  </p:childTnLst>
                                </p:cTn>
                              </p:par>
                              <p:par>
                                <p:cTn id="31" presetID="0" presetClass="path" presetSubtype="0" accel="50000" decel="50000" fill="hold" grpId="0" nodeType="withEffect">
                                  <p:stCondLst>
                                    <p:cond delay="0"/>
                                  </p:stCondLst>
                                  <p:childTnLst>
                                    <p:animMotion origin="layout" path="M 3.05556E-6 -4.81481E-6 C -0.00157 -0.0081 -0.00313 -0.01597 -0.00348 -0.02708 C -0.00382 -0.03819 -0.00191 -0.05208 -0.00243 -0.06736 C -0.00295 -0.08263 -0.00504 -0.10046 -0.00695 -0.11828 " pathEditMode="relative" ptsTypes="aaaA">
                                      <p:cBhvr>
                                        <p:cTn id="32" dur="2000" fill="hold"/>
                                        <p:tgtEl>
                                          <p:spTgt spid="303"/>
                                        </p:tgtEl>
                                        <p:attrNameLst>
                                          <p:attrName>ppt_x</p:attrName>
                                          <p:attrName>ppt_y</p:attrName>
                                        </p:attrNameLst>
                                      </p:cBhvr>
                                    </p:animMotion>
                                  </p:childTnLst>
                                </p:cTn>
                              </p:par>
                              <p:par>
                                <p:cTn id="33" presetID="0" presetClass="path" presetSubtype="0" accel="50000" decel="50000" fill="hold" grpId="0" nodeType="withEffect">
                                  <p:stCondLst>
                                    <p:cond delay="0"/>
                                  </p:stCondLst>
                                  <p:childTnLst>
                                    <p:animMotion origin="layout" path="M -0.00035 0.00023 C 0.00139 -0.00856 0.0033 -0.01713 0.00364 -0.02546 C 0.00399 -0.0338 0.00469 -0.03796 0.00156 -0.04977 C -0.00156 -0.06157 -0.01268 -0.08055 -0.01476 -0.09676 C -0.01684 -0.11296 -0.01406 -0.13032 -0.01129 -0.14745 " pathEditMode="relative" ptsTypes="aaaaA">
                                      <p:cBhvr>
                                        <p:cTn id="34" dur="2000" fill="hold"/>
                                        <p:tgtEl>
                                          <p:spTgt spid="307"/>
                                        </p:tgtEl>
                                        <p:attrNameLst>
                                          <p:attrName>ppt_x</p:attrName>
                                          <p:attrName>ppt_y</p:attrName>
                                        </p:attrNameLst>
                                      </p:cBhvr>
                                    </p:animMotion>
                                  </p:childTnLst>
                                </p:cTn>
                              </p:par>
                              <p:par>
                                <p:cTn id="35" presetID="0" presetClass="path" presetSubtype="0" accel="50000" decel="50000" fill="hold" grpId="0" nodeType="withEffect">
                                  <p:stCondLst>
                                    <p:cond delay="0"/>
                                  </p:stCondLst>
                                  <p:childTnLst>
                                    <p:animMotion origin="layout" path="M 0.00018 0.00024 C 0.00087 -0.01574 0.00174 -0.03148 0.00122 -0.04282 C 0.0007 -0.05416 -0.00121 -0.05879 -0.00277 -0.06782 C -0.00434 -0.07685 -0.00642 -0.0868 -0.00833 -0.09676 " pathEditMode="relative" ptsTypes="aaaA">
                                      <p:cBhvr>
                                        <p:cTn id="36" dur="2000" fill="hold"/>
                                        <p:tgtEl>
                                          <p:spTgt spid="304"/>
                                        </p:tgtEl>
                                        <p:attrNameLst>
                                          <p:attrName>ppt_x</p:attrName>
                                          <p:attrName>ppt_y</p:attrName>
                                        </p:attrNameLst>
                                      </p:cBhvr>
                                    </p:animMotion>
                                  </p:childTnLst>
                                </p:cTn>
                              </p:par>
                              <p:par>
                                <p:cTn id="37" presetID="0" presetClass="path" presetSubtype="0" accel="50000" decel="50000" fill="hold" grpId="0" nodeType="withEffect">
                                  <p:stCondLst>
                                    <p:cond delay="0"/>
                                  </p:stCondLst>
                                  <p:childTnLst>
                                    <p:animMotion origin="layout" path="M 0.00035 -0.00092 C 0.00156 -0.02176 0.00278 -0.04259 0.00069 -0.05833 C -0.00139 -0.07407 -0.00851 -0.08449 -0.01163 -0.09537 C -0.01476 -0.10625 -0.01823 -0.10926 -0.01806 -0.12315 C -0.01788 -0.13704 -0.01458 -0.1581 -0.01111 -0.17917 " pathEditMode="relative" ptsTypes="aaaaA">
                                      <p:cBhvr>
                                        <p:cTn id="38" dur="2000" fill="hold"/>
                                        <p:tgtEl>
                                          <p:spTgt spid="305"/>
                                        </p:tgtEl>
                                        <p:attrNameLst>
                                          <p:attrName>ppt_x</p:attrName>
                                          <p:attrName>ppt_y</p:attrName>
                                        </p:attrNameLst>
                                      </p:cBhvr>
                                    </p:animMotion>
                                  </p:childTnLst>
                                </p:cTn>
                              </p:par>
                            </p:childTnLst>
                          </p:cTn>
                        </p:par>
                      </p:childTnLst>
                    </p:cTn>
                  </p:par>
                  <p:par>
                    <p:cTn id="39" fill="hold">
                      <p:stCondLst>
                        <p:cond delay="indefinite"/>
                      </p:stCondLst>
                      <p:childTnLst>
                        <p:par>
                          <p:cTn id="40" fill="hold">
                            <p:stCondLst>
                              <p:cond delay="0"/>
                            </p:stCondLst>
                            <p:childTnLst>
                              <p:par>
                                <p:cTn id="41" presetID="42" presetClass="path" presetSubtype="0" accel="50000" decel="50000" fill="hold" nodeType="clickEffect">
                                  <p:stCondLst>
                                    <p:cond delay="0"/>
                                  </p:stCondLst>
                                  <p:childTnLst>
                                    <p:animMotion origin="layout" path="M -4.16667E-6 -1.11111E-6 L -4.16667E-6 0.17708 " pathEditMode="relative" rAng="0" ptsTypes="AA">
                                      <p:cBhvr>
                                        <p:cTn id="42" dur="5000" fill="hold"/>
                                        <p:tgtEl>
                                          <p:spTgt spid="89"/>
                                        </p:tgtEl>
                                        <p:attrNameLst>
                                          <p:attrName>ppt_x</p:attrName>
                                          <p:attrName>ppt_y</p:attrName>
                                        </p:attrNameLst>
                                      </p:cBhvr>
                                      <p:rCtr x="0" y="88"/>
                                    </p:animMotion>
                                  </p:childTnLst>
                                </p:cTn>
                              </p:par>
                              <p:par>
                                <p:cTn id="43" presetID="42" presetClass="path" presetSubtype="0" accel="50000" decel="50000" fill="hold" nodeType="withEffect">
                                  <p:stCondLst>
                                    <p:cond delay="0"/>
                                  </p:stCondLst>
                                  <p:childTnLst>
                                    <p:animMotion origin="layout" path="M -1.66667E-6 4.07407E-6 L -1.66667E-6 0.11134 " pathEditMode="relative" rAng="0" ptsTypes="AA">
                                      <p:cBhvr>
                                        <p:cTn id="44" dur="3100" fill="hold"/>
                                        <p:tgtEl>
                                          <p:spTgt spid="49"/>
                                        </p:tgtEl>
                                        <p:attrNameLst>
                                          <p:attrName>ppt_x</p:attrName>
                                          <p:attrName>ppt_y</p:attrName>
                                        </p:attrNameLst>
                                      </p:cBhvr>
                                      <p:rCtr x="0" y="56"/>
                                    </p:animMotion>
                                  </p:childTnLst>
                                </p:cTn>
                              </p:par>
                              <p:par>
                                <p:cTn id="45" presetID="42" presetClass="path" presetSubtype="0" accel="50000" decel="50000" fill="hold" nodeType="withEffect">
                                  <p:stCondLst>
                                    <p:cond delay="0"/>
                                  </p:stCondLst>
                                  <p:childTnLst>
                                    <p:animMotion origin="layout" path="M 1.11022E-16 3.7037E-6 L 1.11022E-16 0.05532 " pathEditMode="relative" rAng="0" ptsTypes="AA">
                                      <p:cBhvr>
                                        <p:cTn id="46" dur="2000" fill="hold"/>
                                        <p:tgtEl>
                                          <p:spTgt spid="86"/>
                                        </p:tgtEl>
                                        <p:attrNameLst>
                                          <p:attrName>ppt_x</p:attrName>
                                          <p:attrName>ppt_y</p:attrName>
                                        </p:attrNameLst>
                                      </p:cBhvr>
                                      <p:rCtr x="0" y="28"/>
                                    </p:animMotion>
                                  </p:childTnLst>
                                </p:cTn>
                              </p:par>
                              <p:par>
                                <p:cTn id="47" presetID="42" presetClass="path" presetSubtype="0" accel="50000" decel="50000" fill="hold" nodeType="withEffect">
                                  <p:stCondLst>
                                    <p:cond delay="0"/>
                                  </p:stCondLst>
                                  <p:childTnLst>
                                    <p:animMotion origin="layout" path="M -2.77778E-6 4.44444E-6 L -2.77778E-6 0.16273 " pathEditMode="relative" rAng="0" ptsTypes="AA">
                                      <p:cBhvr>
                                        <p:cTn id="48" dur="4900" fill="hold"/>
                                        <p:tgtEl>
                                          <p:spTgt spid="88"/>
                                        </p:tgtEl>
                                        <p:attrNameLst>
                                          <p:attrName>ppt_x</p:attrName>
                                          <p:attrName>ppt_y</p:attrName>
                                        </p:attrNameLst>
                                      </p:cBhvr>
                                      <p:rCtr x="0" y="81"/>
                                    </p:animMotion>
                                  </p:childTnLst>
                                </p:cTn>
                              </p:par>
                              <p:par>
                                <p:cTn id="49" presetID="42" presetClass="path" presetSubtype="0" accel="50000" decel="50000" fill="hold" nodeType="withEffect">
                                  <p:stCondLst>
                                    <p:cond delay="0"/>
                                  </p:stCondLst>
                                  <p:childTnLst>
                                    <p:animMotion origin="layout" path="M 4.16667E-6 -1.48148E-6 L 4.16667E-6 0.07593 " pathEditMode="relative" rAng="0" ptsTypes="AA">
                                      <p:cBhvr>
                                        <p:cTn id="50" dur="2000" fill="hold"/>
                                        <p:tgtEl>
                                          <p:spTgt spid="16"/>
                                        </p:tgtEl>
                                        <p:attrNameLst>
                                          <p:attrName>ppt_x</p:attrName>
                                          <p:attrName>ppt_y</p:attrName>
                                        </p:attrNameLst>
                                      </p:cBhvr>
                                      <p:rCtr x="0" y="38"/>
                                    </p:animMotion>
                                  </p:childTnLst>
                                </p:cTn>
                              </p:par>
                              <p:par>
                                <p:cTn id="51" presetID="42" presetClass="path" presetSubtype="0" accel="50000" decel="50000" fill="hold" nodeType="withEffect">
                                  <p:stCondLst>
                                    <p:cond delay="0"/>
                                  </p:stCondLst>
                                  <p:childTnLst>
                                    <p:animMotion origin="layout" path="M -3.33333E-6 1.85185E-6 L -3.33333E-6 0.14514 " pathEditMode="relative" rAng="0" ptsTypes="AA">
                                      <p:cBhvr>
                                        <p:cTn id="52" dur="4600" fill="hold"/>
                                        <p:tgtEl>
                                          <p:spTgt spid="85"/>
                                        </p:tgtEl>
                                        <p:attrNameLst>
                                          <p:attrName>ppt_x</p:attrName>
                                          <p:attrName>ppt_y</p:attrName>
                                        </p:attrNameLst>
                                      </p:cBhvr>
                                      <p:rCtr x="0" y="72"/>
                                    </p:animMotion>
                                  </p:childTnLst>
                                </p:cTn>
                              </p:par>
                            </p:childTnLst>
                          </p:cTn>
                        </p:par>
                      </p:childTnLst>
                    </p:cTn>
                  </p:par>
                  <p:par>
                    <p:cTn id="53" fill="hold">
                      <p:stCondLst>
                        <p:cond delay="indefinite"/>
                      </p:stCondLst>
                      <p:childTnLst>
                        <p:par>
                          <p:cTn id="54" fill="hold">
                            <p:stCondLst>
                              <p:cond delay="0"/>
                            </p:stCondLst>
                            <p:childTnLst>
                              <p:par>
                                <p:cTn id="55" presetID="42" presetClass="path" presetSubtype="0" accel="50000" decel="50000" fill="hold" grpId="0" nodeType="clickEffect">
                                  <p:stCondLst>
                                    <p:cond delay="0"/>
                                  </p:stCondLst>
                                  <p:childTnLst>
                                    <p:animMotion origin="layout" path="M 3.61111E-6 3.7037E-7 L 3.61111E-6 0.16759 " pathEditMode="relative" rAng="0" ptsTypes="AA">
                                      <p:cBhvr>
                                        <p:cTn id="56" dur="2000" fill="hold"/>
                                        <p:tgtEl>
                                          <p:spTgt spid="129"/>
                                        </p:tgtEl>
                                        <p:attrNameLst>
                                          <p:attrName>ppt_x</p:attrName>
                                          <p:attrName>ppt_y</p:attrName>
                                        </p:attrNameLst>
                                      </p:cBhvr>
                                      <p:rCtr x="0" y="84"/>
                                    </p:animMotion>
                                  </p:childTnLst>
                                </p:cTn>
                              </p:par>
                              <p:par>
                                <p:cTn id="57" presetID="42" presetClass="path" presetSubtype="0" accel="50000" decel="50000" fill="hold" grpId="0" nodeType="withEffect">
                                  <p:stCondLst>
                                    <p:cond delay="0"/>
                                  </p:stCondLst>
                                  <p:childTnLst>
                                    <p:animMotion origin="layout" path="M 8.33333E-7 -2.22222E-6 L 8.33333E-7 0.08588 " pathEditMode="relative" rAng="0" ptsTypes="AA">
                                      <p:cBhvr>
                                        <p:cTn id="58" dur="2000" fill="hold"/>
                                        <p:tgtEl>
                                          <p:spTgt spid="130"/>
                                        </p:tgtEl>
                                        <p:attrNameLst>
                                          <p:attrName>ppt_x</p:attrName>
                                          <p:attrName>ppt_y</p:attrName>
                                        </p:attrNameLst>
                                      </p:cBhvr>
                                      <p:rCtr x="0" y="4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44" grpId="0" animBg="1"/>
      <p:bldP spid="129" grpId="0" animBg="1"/>
      <p:bldP spid="130" grpId="0" animBg="1"/>
      <p:bldP spid="173" grpId="0" animBg="1"/>
      <p:bldP spid="174" grpId="0" animBg="1"/>
      <p:bldP spid="175" grpId="0" animBg="1"/>
      <p:bldP spid="302" grpId="0" animBg="1"/>
      <p:bldP spid="303" grpId="0" animBg="1"/>
      <p:bldP spid="304" grpId="0" animBg="1"/>
      <p:bldP spid="305" grpId="0" animBg="1"/>
      <p:bldP spid="307" grpId="0" animBg="1"/>
    </p:bldLst>
  </p:timing>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clrChange>
              <a:clrFrom>
                <a:srgbClr val="212830"/>
              </a:clrFrom>
              <a:clrTo>
                <a:srgbClr val="212830">
                  <a:alpha val="0"/>
                </a:srgbClr>
              </a:clrTo>
            </a:clrChange>
            <a:extLst>
              <a:ext uri="{28A0092B-C50C-407E-A947-70E740481C1C}">
                <a14:useLocalDpi xmlns:a14="http://schemas.microsoft.com/office/drawing/2010/main" val="0"/>
              </a:ext>
            </a:extLst>
          </a:blip>
          <a:srcRect/>
          <a:stretch>
            <a:fillRect/>
          </a:stretch>
        </p:blipFill>
        <p:spPr bwMode="auto">
          <a:xfrm>
            <a:off x="838200" y="772531"/>
            <a:ext cx="7975059" cy="56984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rot="20825931">
            <a:off x="5345125" y="1051966"/>
            <a:ext cx="1269899" cy="369332"/>
          </a:xfrm>
          <a:prstGeom prst="rect">
            <a:avLst/>
          </a:prstGeom>
          <a:noFill/>
        </p:spPr>
        <p:txBody>
          <a:bodyPr wrap="none" rtlCol="0">
            <a:spAutoFit/>
          </a:bodyPr>
          <a:lstStyle/>
          <a:p>
            <a:r>
              <a:rPr lang="en-US" dirty="0"/>
              <a:t>Flocculator</a:t>
            </a:r>
          </a:p>
        </p:txBody>
      </p:sp>
      <p:sp>
        <p:nvSpPr>
          <p:cNvPr id="5" name="TextBox 4"/>
          <p:cNvSpPr txBox="1"/>
          <p:nvPr/>
        </p:nvSpPr>
        <p:spPr>
          <a:xfrm>
            <a:off x="415200" y="718065"/>
            <a:ext cx="1676400" cy="646331"/>
          </a:xfrm>
          <a:prstGeom prst="rect">
            <a:avLst/>
          </a:prstGeom>
          <a:noFill/>
        </p:spPr>
        <p:txBody>
          <a:bodyPr wrap="square" rtlCol="0">
            <a:spAutoFit/>
          </a:bodyPr>
          <a:lstStyle/>
          <a:p>
            <a:r>
              <a:rPr lang="en-US" dirty="0"/>
              <a:t>Chemical Stock Tanks</a:t>
            </a:r>
          </a:p>
        </p:txBody>
      </p:sp>
      <p:sp>
        <p:nvSpPr>
          <p:cNvPr id="6" name="TextBox 5"/>
          <p:cNvSpPr txBox="1"/>
          <p:nvPr/>
        </p:nvSpPr>
        <p:spPr>
          <a:xfrm>
            <a:off x="5222731" y="202632"/>
            <a:ext cx="1787669" cy="369332"/>
          </a:xfrm>
          <a:prstGeom prst="rect">
            <a:avLst/>
          </a:prstGeom>
          <a:noFill/>
        </p:spPr>
        <p:txBody>
          <a:bodyPr wrap="none" rtlCol="0">
            <a:spAutoFit/>
          </a:bodyPr>
          <a:lstStyle/>
          <a:p>
            <a:r>
              <a:rPr lang="en-US" dirty="0"/>
              <a:t>Chemical Dosing</a:t>
            </a:r>
          </a:p>
        </p:txBody>
      </p:sp>
      <p:sp>
        <p:nvSpPr>
          <p:cNvPr id="7" name="TextBox 6"/>
          <p:cNvSpPr txBox="1"/>
          <p:nvPr/>
        </p:nvSpPr>
        <p:spPr>
          <a:xfrm>
            <a:off x="3536407" y="348733"/>
            <a:ext cx="1565429" cy="369332"/>
          </a:xfrm>
          <a:prstGeom prst="rect">
            <a:avLst/>
          </a:prstGeom>
          <a:noFill/>
        </p:spPr>
        <p:txBody>
          <a:bodyPr wrap="none" rtlCol="0">
            <a:spAutoFit/>
          </a:bodyPr>
          <a:lstStyle/>
          <a:p>
            <a:r>
              <a:rPr lang="en-US" dirty="0"/>
              <a:t>Entrance Tank</a:t>
            </a:r>
          </a:p>
        </p:txBody>
      </p:sp>
      <p:sp>
        <p:nvSpPr>
          <p:cNvPr id="8" name="TextBox 7"/>
          <p:cNvSpPr txBox="1"/>
          <p:nvPr/>
        </p:nvSpPr>
        <p:spPr>
          <a:xfrm rot="2412906">
            <a:off x="7266997" y="1892953"/>
            <a:ext cx="1614545" cy="369332"/>
          </a:xfrm>
          <a:prstGeom prst="rect">
            <a:avLst/>
          </a:prstGeom>
          <a:noFill/>
        </p:spPr>
        <p:txBody>
          <a:bodyPr wrap="none" rtlCol="0">
            <a:spAutoFit/>
          </a:bodyPr>
          <a:lstStyle/>
          <a:p>
            <a:r>
              <a:rPr lang="en-US" dirty="0"/>
              <a:t>Sedimentation</a:t>
            </a:r>
          </a:p>
        </p:txBody>
      </p:sp>
      <p:sp>
        <p:nvSpPr>
          <p:cNvPr id="9" name="TextBox 8"/>
          <p:cNvSpPr txBox="1"/>
          <p:nvPr/>
        </p:nvSpPr>
        <p:spPr>
          <a:xfrm>
            <a:off x="533400" y="4550295"/>
            <a:ext cx="1558200" cy="1200329"/>
          </a:xfrm>
          <a:prstGeom prst="rect">
            <a:avLst/>
          </a:prstGeom>
          <a:noFill/>
        </p:spPr>
        <p:txBody>
          <a:bodyPr wrap="square" rtlCol="0">
            <a:spAutoFit/>
          </a:bodyPr>
          <a:lstStyle/>
          <a:p>
            <a:r>
              <a:rPr lang="en-US" dirty="0"/>
              <a:t>Open Stacked Rapid Sand (</a:t>
            </a:r>
            <a:r>
              <a:rPr lang="en-US" dirty="0" err="1"/>
              <a:t>OStaRS</a:t>
            </a:r>
            <a:r>
              <a:rPr lang="en-US" dirty="0"/>
              <a:t>) Filter</a:t>
            </a:r>
          </a:p>
        </p:txBody>
      </p:sp>
      <p:sp>
        <p:nvSpPr>
          <p:cNvPr id="10" name="TextBox 9"/>
          <p:cNvSpPr txBox="1"/>
          <p:nvPr/>
        </p:nvSpPr>
        <p:spPr>
          <a:xfrm>
            <a:off x="6116565" y="4895850"/>
            <a:ext cx="1540806" cy="369332"/>
          </a:xfrm>
          <a:prstGeom prst="rect">
            <a:avLst/>
          </a:prstGeom>
          <a:noFill/>
        </p:spPr>
        <p:txBody>
          <a:bodyPr wrap="none" rtlCol="0">
            <a:spAutoFit/>
          </a:bodyPr>
          <a:lstStyle/>
          <a:p>
            <a:r>
              <a:rPr lang="en-US" dirty="0"/>
              <a:t>Drain Channel</a:t>
            </a:r>
          </a:p>
        </p:txBody>
      </p:sp>
      <p:cxnSp>
        <p:nvCxnSpPr>
          <p:cNvPr id="12" name="Straight Arrow Connector 11"/>
          <p:cNvCxnSpPr/>
          <p:nvPr/>
        </p:nvCxnSpPr>
        <p:spPr>
          <a:xfrm>
            <a:off x="3938122" y="748988"/>
            <a:ext cx="256245" cy="859935"/>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H="1">
            <a:off x="4572000" y="484895"/>
            <a:ext cx="1066800" cy="1124028"/>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10" idx="1"/>
          </p:cNvCxnSpPr>
          <p:nvPr/>
        </p:nvCxnSpPr>
        <p:spPr>
          <a:xfrm flipH="1" flipV="1">
            <a:off x="5319922" y="4758739"/>
            <a:ext cx="796643" cy="321777"/>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987568"/>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6324600"/>
            <a:ext cx="9144000" cy="533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Tour of an AguaClara plant</a:t>
            </a:r>
          </a:p>
        </p:txBody>
      </p:sp>
      <p:pic>
        <p:nvPicPr>
          <p:cNvPr id="3" name="x1F79euuX4c"/>
          <p:cNvPicPr>
            <a:picLocks noRot="1" noChangeAspect="1"/>
          </p:cNvPicPr>
          <p:nvPr>
            <a:videoFile r:link="rId1"/>
          </p:nvPr>
        </p:nvPicPr>
        <p:blipFill>
          <a:blip r:embed="rId3"/>
          <a:stretch>
            <a:fillRect/>
          </a:stretch>
        </p:blipFill>
        <p:spPr>
          <a:xfrm>
            <a:off x="0" y="1447800"/>
            <a:ext cx="9144000" cy="5143500"/>
          </a:xfrm>
          <a:prstGeom prst="rect">
            <a:avLst/>
          </a:prstGeom>
        </p:spPr>
      </p:pic>
    </p:spTree>
    <p:extLst>
      <p:ext uri="{BB962C8B-B14F-4D97-AF65-F5344CB8AC3E}">
        <p14:creationId xmlns:p14="http://schemas.microsoft.com/office/powerpoint/2010/main" val="18650654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P7280162.jpg"/>
          <p:cNvPicPr>
            <a:picLocks noGrp="1" noChangeAspect="1"/>
          </p:cNvPicPr>
          <p:nvPr isPhoto="1"/>
        </p:nvPicPr>
        <p:blipFill>
          <a:blip r:embed="rId2" cstate="email">
            <a:lum/>
          </a:blip>
          <a:stretch>
            <a:fillRect/>
          </a:stretch>
        </p:blipFill>
        <p:spPr>
          <a:xfrm>
            <a:off x="0" y="0"/>
            <a:ext cx="9144000" cy="6858000"/>
          </a:xfrm>
          <a:prstGeom prst="rect">
            <a:avLst/>
          </a:prstGeom>
          <a:noFill/>
          <a:ln>
            <a:noFill/>
          </a:ln>
        </p:spPr>
      </p:pic>
      <p:sp>
        <p:nvSpPr>
          <p:cNvPr id="3" name="TextBox 2"/>
          <p:cNvSpPr txBox="1"/>
          <p:nvPr/>
        </p:nvSpPr>
        <p:spPr>
          <a:xfrm>
            <a:off x="1828799" y="2819400"/>
            <a:ext cx="2514601" cy="1015663"/>
          </a:xfrm>
          <a:prstGeom prst="rect">
            <a:avLst/>
          </a:prstGeom>
          <a:noFill/>
        </p:spPr>
        <p:txBody>
          <a:bodyPr wrap="square" rtlCol="0">
            <a:spAutoFit/>
          </a:bodyPr>
          <a:lstStyle/>
          <a:p>
            <a:r>
              <a:rPr lang="en-US" sz="3000" b="1" dirty="0">
                <a:ln w="3175">
                  <a:solidFill>
                    <a:schemeClr val="bg1"/>
                  </a:solidFill>
                </a:ln>
                <a:solidFill>
                  <a:srgbClr val="0070C0"/>
                </a:solidFill>
                <a:effectLst>
                  <a:outerShdw blurRad="38100" dist="38100" dir="2700000" algn="tl">
                    <a:srgbClr val="000000">
                      <a:alpha val="43137"/>
                    </a:srgbClr>
                  </a:outerShdw>
                </a:effectLst>
              </a:rPr>
              <a:t>Elevated flocculator</a:t>
            </a:r>
          </a:p>
        </p:txBody>
      </p:sp>
      <p:sp>
        <p:nvSpPr>
          <p:cNvPr id="4" name="TextBox 3"/>
          <p:cNvSpPr txBox="1"/>
          <p:nvPr/>
        </p:nvSpPr>
        <p:spPr>
          <a:xfrm rot="20818390">
            <a:off x="4941957" y="2145914"/>
            <a:ext cx="2484398" cy="861774"/>
          </a:xfrm>
          <a:prstGeom prst="rect">
            <a:avLst/>
          </a:prstGeom>
          <a:noFill/>
        </p:spPr>
        <p:txBody>
          <a:bodyPr wrap="none" rtlCol="0">
            <a:spAutoFit/>
          </a:bodyPr>
          <a:lstStyle/>
          <a:p>
            <a:r>
              <a:rPr lang="en-US" sz="3000" dirty="0">
                <a:ln w="3175">
                  <a:solidFill>
                    <a:schemeClr val="bg1"/>
                  </a:solidFill>
                </a:ln>
                <a:solidFill>
                  <a:srgbClr val="0070C0"/>
                </a:solidFill>
                <a:effectLst>
                  <a:outerShdw blurRad="38100" dist="38100" dir="2700000" algn="tl">
                    <a:srgbClr val="000000">
                      <a:alpha val="43137"/>
                    </a:srgbClr>
                  </a:outerShdw>
                </a:effectLst>
              </a:rPr>
              <a:t>Entrance Tank</a:t>
            </a:r>
          </a:p>
          <a:p>
            <a:endParaRPr lang="en-US" sz="2000" dirty="0">
              <a:ln w="3175">
                <a:solidFill>
                  <a:schemeClr val="bg1"/>
                </a:solidFill>
              </a:ln>
              <a:solidFill>
                <a:srgbClr val="0070C0"/>
              </a:solidFill>
              <a:effectLst>
                <a:outerShdw blurRad="38100" dist="38100" dir="2700000" algn="tl">
                  <a:srgbClr val="000000">
                    <a:alpha val="43137"/>
                  </a:srgbClr>
                </a:outerShdw>
              </a:effectLst>
            </a:endParaRPr>
          </a:p>
        </p:txBody>
      </p:sp>
      <p:sp>
        <p:nvSpPr>
          <p:cNvPr id="5" name="TextBox 4"/>
          <p:cNvSpPr txBox="1"/>
          <p:nvPr/>
        </p:nvSpPr>
        <p:spPr>
          <a:xfrm>
            <a:off x="4800600" y="3124200"/>
            <a:ext cx="3505200" cy="1323439"/>
          </a:xfrm>
          <a:prstGeom prst="rect">
            <a:avLst/>
          </a:prstGeom>
          <a:noFill/>
        </p:spPr>
        <p:txBody>
          <a:bodyPr wrap="square" rtlCol="0">
            <a:spAutoFit/>
          </a:bodyPr>
          <a:lstStyle/>
          <a:p>
            <a:pPr algn="ctr"/>
            <a:r>
              <a:rPr lang="en-US" sz="4000" dirty="0">
                <a:ln w="3175">
                  <a:solidFill>
                    <a:schemeClr val="bg1"/>
                  </a:solidFill>
                </a:ln>
                <a:solidFill>
                  <a:srgbClr val="0070C0"/>
                </a:solidFill>
                <a:effectLst>
                  <a:outerShdw blurRad="38100" dist="38100" dir="2700000" algn="tl">
                    <a:srgbClr val="000000">
                      <a:alpha val="43137"/>
                    </a:srgbClr>
                  </a:outerShdw>
                </a:effectLst>
              </a:rPr>
              <a:t>Sedimentation Tank</a:t>
            </a:r>
          </a:p>
        </p:txBody>
      </p:sp>
      <p:sp>
        <p:nvSpPr>
          <p:cNvPr id="6" name="Title 5"/>
          <p:cNvSpPr>
            <a:spLocks noGrp="1"/>
          </p:cNvSpPr>
          <p:nvPr>
            <p:ph type="title"/>
          </p:nvPr>
        </p:nvSpPr>
        <p:spPr/>
        <p:txBody>
          <a:bodyPr/>
          <a:lstStyle/>
          <a:p>
            <a:r>
              <a:rPr lang="en-US" dirty="0" smtClean="0"/>
              <a:t>Plant zero</a:t>
            </a:r>
            <a:endParaRPr lang="en-US" dirty="0"/>
          </a:p>
        </p:txBody>
      </p:sp>
    </p:spTree>
    <p:extLst>
      <p:ext uri="{BB962C8B-B14F-4D97-AF65-F5344CB8AC3E}">
        <p14:creationId xmlns:p14="http://schemas.microsoft.com/office/powerpoint/2010/main" val="1020995626"/>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edricSummer05-4 064.jpg"/>
          <p:cNvPicPr>
            <a:picLocks noGrp="1" noChangeAspect="1"/>
          </p:cNvPicPr>
          <p:nvPr isPhoto="1"/>
        </p:nvPicPr>
        <p:blipFill>
          <a:blip r:embed="rId2" cstate="email">
            <a:lum/>
          </a:blip>
          <a:stretch>
            <a:fillRect/>
          </a:stretch>
        </p:blipFill>
        <p:spPr>
          <a:xfrm>
            <a:off x="0" y="0"/>
            <a:ext cx="9144000" cy="6858000"/>
          </a:xfrm>
          <a:prstGeom prst="rect">
            <a:avLst/>
          </a:prstGeom>
          <a:noFill/>
          <a:ln>
            <a:noFill/>
          </a:ln>
        </p:spPr>
      </p:pic>
    </p:spTree>
    <p:extLst>
      <p:ext uri="{BB962C8B-B14F-4D97-AF65-F5344CB8AC3E}">
        <p14:creationId xmlns:p14="http://schemas.microsoft.com/office/powerpoint/2010/main" val="1382052326"/>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7171" name="Rectangle 3"/>
          <p:cNvSpPr>
            <a:spLocks noGrp="1" noChangeArrowheads="1"/>
          </p:cNvSpPr>
          <p:nvPr>
            <p:ph sz="half" idx="1"/>
          </p:nvPr>
        </p:nvSpPr>
        <p:spPr>
          <a:xfrm>
            <a:off x="2135316" y="1600200"/>
            <a:ext cx="5865684" cy="4827234"/>
          </a:xfrm>
        </p:spPr>
        <p:txBody>
          <a:bodyPr/>
          <a:lstStyle/>
          <a:p>
            <a:r>
              <a:rPr lang="en-US" sz="3400" dirty="0"/>
              <a:t>How to Innovate and Design</a:t>
            </a:r>
          </a:p>
          <a:p>
            <a:r>
              <a:rPr lang="en-US" sz="3400" dirty="0"/>
              <a:t>The AguaClara Consortium</a:t>
            </a:r>
          </a:p>
          <a:p>
            <a:r>
              <a:rPr lang="en-US" sz="3400" dirty="0"/>
              <a:t>High-tech and Elegance</a:t>
            </a:r>
          </a:p>
          <a:p>
            <a:r>
              <a:rPr lang="en-US" sz="3400" dirty="0"/>
              <a:t>Pride of ownership</a:t>
            </a:r>
          </a:p>
          <a:p>
            <a:r>
              <a:rPr lang="en-US" sz="3400" dirty="0"/>
              <a:t>AguaClara technologies and plants </a:t>
            </a:r>
          </a:p>
          <a:p>
            <a:r>
              <a:rPr lang="en-US" sz="3400" dirty="0"/>
              <a:t>Philosophy and Reflections</a:t>
            </a:r>
          </a:p>
          <a:p>
            <a:endParaRPr lang="en-US" sz="3400" dirty="0"/>
          </a:p>
        </p:txBody>
      </p:sp>
      <p:sp>
        <p:nvSpPr>
          <p:cNvPr id="22" name="TextBox 21">
            <a:extLst>
              <a:ext uri="{FF2B5EF4-FFF2-40B4-BE49-F238E27FC236}">
                <a16:creationId xmlns:a16="http://schemas.microsoft.com/office/drawing/2014/main" id="{FEE65D1B-7409-40A7-A734-A2A7602FCC6C}"/>
              </a:ext>
            </a:extLst>
          </p:cNvPr>
          <p:cNvSpPr txBox="1"/>
          <p:nvPr/>
        </p:nvSpPr>
        <p:spPr>
          <a:xfrm>
            <a:off x="4499114" y="6499240"/>
            <a:ext cx="4721086" cy="400110"/>
          </a:xfrm>
          <a:prstGeom prst="rect">
            <a:avLst/>
          </a:prstGeom>
          <a:noFill/>
        </p:spPr>
        <p:txBody>
          <a:bodyPr wrap="square" rtlCol="0">
            <a:spAutoFit/>
          </a:bodyPr>
          <a:lstStyle/>
          <a:p>
            <a:r>
              <a:rPr lang="en-US" sz="2000" dirty="0">
                <a:solidFill>
                  <a:schemeClr val="bg1">
                    <a:lumMod val="75000"/>
                  </a:schemeClr>
                </a:solidFill>
              </a:rPr>
              <a:t>Ctrl + click the pictures to go each section!</a:t>
            </a:r>
          </a:p>
        </p:txBody>
      </p:sp>
      <p:pic>
        <p:nvPicPr>
          <p:cNvPr id="21" name="Picture 2" descr="Birth of Athena from the head of Zeus, with Hephaestus | Greek vase, Athenian black figure kylix">
            <a:hlinkClick r:id="rId3" action="ppaction://hlinksldjump"/>
            <a:extLst>
              <a:ext uri="{FF2B5EF4-FFF2-40B4-BE49-F238E27FC236}">
                <a16:creationId xmlns:a16="http://schemas.microsoft.com/office/drawing/2014/main" id="{AD62C051-CDFE-4E38-8847-3A54CFB70631}"/>
              </a:ext>
            </a:extLst>
          </p:cNvPr>
          <p:cNvPicPr>
            <a:picLocks noChangeAspect="1" noChangeArrowheads="1"/>
          </p:cNvPicPr>
          <p:nvPr/>
        </p:nvPicPr>
        <p:blipFill>
          <a:blip r:embed="rId4" cstate="print"/>
          <a:srcRect/>
          <a:stretch>
            <a:fillRect/>
          </a:stretch>
        </p:blipFill>
        <p:spPr bwMode="auto">
          <a:xfrm>
            <a:off x="1550677" y="1586753"/>
            <a:ext cx="734827" cy="513937"/>
          </a:xfrm>
          <a:prstGeom prst="rect">
            <a:avLst/>
          </a:prstGeom>
          <a:noFill/>
        </p:spPr>
      </p:pic>
      <p:pic>
        <p:nvPicPr>
          <p:cNvPr id="26" name="Picture 4" descr="http://cdn2-b.examiner.com/sites/default/files/styles/image_content_width/hash/4b/27/MIL%20on_0.jpg?itok=SBV-sY2u">
            <a:hlinkClick r:id="rId5" action="ppaction://hlinksldjump"/>
            <a:extLst>
              <a:ext uri="{FF2B5EF4-FFF2-40B4-BE49-F238E27FC236}">
                <a16:creationId xmlns:a16="http://schemas.microsoft.com/office/drawing/2014/main" id="{9D476C07-45EF-4154-A2C2-A6D8103169C3}"/>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773111" y="3527673"/>
            <a:ext cx="512393" cy="415133"/>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descr="Image result for windmill">
            <a:hlinkClick r:id="rId7" action="ppaction://hlinksldjump"/>
            <a:extLst>
              <a:ext uri="{FF2B5EF4-FFF2-40B4-BE49-F238E27FC236}">
                <a16:creationId xmlns:a16="http://schemas.microsoft.com/office/drawing/2014/main" id="{4B4DD55D-40DC-4F79-95E9-363147FA250D}"/>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731992" y="2811851"/>
            <a:ext cx="553512" cy="415134"/>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
            <a:hlinkClick r:id="rId9" action="ppaction://hlinksldjump"/>
            <a:extLst>
              <a:ext uri="{FF2B5EF4-FFF2-40B4-BE49-F238E27FC236}">
                <a16:creationId xmlns:a16="http://schemas.microsoft.com/office/drawing/2014/main" id="{E7E9DD19-9A54-4118-B2D5-88DC6EE74A47}"/>
              </a:ext>
            </a:extLst>
          </p:cNvPr>
          <p:cNvPicPr>
            <a:picLocks noChangeAspect="1" noChangeArrowheads="1"/>
          </p:cNvPicPr>
          <p:nvPr/>
        </p:nvPicPr>
        <p:blipFill>
          <a:blip r:embed="rId10" cstate="print">
            <a:clrChange>
              <a:clrFrom>
                <a:srgbClr val="212830"/>
              </a:clrFrom>
              <a:clrTo>
                <a:srgbClr val="212830">
                  <a:alpha val="0"/>
                </a:srgbClr>
              </a:clrTo>
            </a:clrChange>
            <a:extLst>
              <a:ext uri="{28A0092B-C50C-407E-A947-70E740481C1C}">
                <a14:useLocalDpi xmlns:a14="http://schemas.microsoft.com/office/drawing/2010/main" val="0"/>
              </a:ext>
            </a:extLst>
          </a:blip>
          <a:srcRect/>
          <a:stretch>
            <a:fillRect/>
          </a:stretch>
        </p:blipFill>
        <p:spPr bwMode="auto">
          <a:xfrm>
            <a:off x="1547468" y="4171406"/>
            <a:ext cx="738036" cy="5273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9" name="Picture 2" descr="https://lh4.googleusercontent.com/-JDVXt4qs_mM/Uu_bub_jnuI/AAAAAAAAtpQ/QNSessXKpxs/s912/IMG_3373a.jpg">
            <a:hlinkClick r:id="rId11" action="ppaction://hlinksldjump"/>
            <a:extLst>
              <a:ext uri="{FF2B5EF4-FFF2-40B4-BE49-F238E27FC236}">
                <a16:creationId xmlns:a16="http://schemas.microsoft.com/office/drawing/2014/main" id="{C97F26F4-25FB-4122-BB5E-BB4E09E3FD79}"/>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479905" y="5221941"/>
            <a:ext cx="805599" cy="527349"/>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oup 1"/>
          <p:cNvGrpSpPr/>
          <p:nvPr/>
        </p:nvGrpSpPr>
        <p:grpSpPr>
          <a:xfrm>
            <a:off x="1547468" y="2247933"/>
            <a:ext cx="731520" cy="449618"/>
            <a:chOff x="1160462" y="2340803"/>
            <a:chExt cx="731520" cy="449618"/>
          </a:xfrm>
        </p:grpSpPr>
        <p:pic>
          <p:nvPicPr>
            <p:cNvPr id="11" name="Picture 4" descr="FINAL LOGO 2.0.pn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160462" y="2340803"/>
              <a:ext cx="731520" cy="232097"/>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AguaClara Reach"/>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1160462" y="2555359"/>
              <a:ext cx="731520" cy="23506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4265550547"/>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edricSummer05-4 110.jpg"/>
          <p:cNvPicPr>
            <a:picLocks noGrp="1" noChangeAspect="1"/>
          </p:cNvPicPr>
          <p:nvPr isPhoto="1"/>
        </p:nvPicPr>
        <p:blipFill>
          <a:blip r:embed="rId2" cstate="email">
            <a:lum/>
          </a:blip>
          <a:stretch>
            <a:fillRect/>
          </a:stretch>
        </p:blipFill>
        <p:spPr>
          <a:xfrm>
            <a:off x="0" y="0"/>
            <a:ext cx="9144000" cy="6858000"/>
          </a:xfrm>
          <a:prstGeom prst="rect">
            <a:avLst/>
          </a:prstGeom>
          <a:noFill/>
          <a:ln>
            <a:noFill/>
          </a:ln>
        </p:spPr>
      </p:pic>
      <p:sp>
        <p:nvSpPr>
          <p:cNvPr id="3" name="TextBox 2"/>
          <p:cNvSpPr txBox="1"/>
          <p:nvPr/>
        </p:nvSpPr>
        <p:spPr>
          <a:xfrm>
            <a:off x="1537087" y="4267200"/>
            <a:ext cx="4254113" cy="1200329"/>
          </a:xfrm>
          <a:prstGeom prst="rect">
            <a:avLst/>
          </a:prstGeom>
          <a:noFill/>
        </p:spPr>
        <p:txBody>
          <a:bodyPr wrap="none" rtlCol="0">
            <a:spAutoFit/>
          </a:bodyPr>
          <a:lstStyle/>
          <a:p>
            <a:r>
              <a:rPr lang="en-US" sz="3600" dirty="0"/>
              <a:t>What do you see?</a:t>
            </a:r>
          </a:p>
          <a:p>
            <a:r>
              <a:rPr lang="en-US" sz="3600" dirty="0"/>
              <a:t>Why did this happen?</a:t>
            </a:r>
          </a:p>
        </p:txBody>
      </p:sp>
    </p:spTree>
    <p:extLst>
      <p:ext uri="{BB962C8B-B14F-4D97-AF65-F5344CB8AC3E}">
        <p14:creationId xmlns:p14="http://schemas.microsoft.com/office/powerpoint/2010/main" val="3320962183"/>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descr="IMG_2405a"/>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757237"/>
            <a:ext cx="9144000" cy="6100763"/>
          </a:xfrm>
          <a:prstGeom prst="rect">
            <a:avLst/>
          </a:prstGeom>
          <a:noFill/>
          <a:ln>
            <a:noFill/>
          </a:ln>
        </p:spPr>
      </p:pic>
      <p:sp>
        <p:nvSpPr>
          <p:cNvPr id="3" name="Title 2"/>
          <p:cNvSpPr>
            <a:spLocks noGrp="1"/>
          </p:cNvSpPr>
          <p:nvPr>
            <p:ph type="title"/>
          </p:nvPr>
        </p:nvSpPr>
        <p:spPr/>
        <p:txBody>
          <a:bodyPr/>
          <a:lstStyle/>
          <a:p>
            <a:r>
              <a:rPr lang="en-US" dirty="0" smtClean="0"/>
              <a:t>San Nicolas</a:t>
            </a:r>
            <a:endParaRPr lang="en-US" dirty="0"/>
          </a:p>
        </p:txBody>
      </p:sp>
    </p:spTree>
    <p:extLst>
      <p:ext uri="{BB962C8B-B14F-4D97-AF65-F5344CB8AC3E}">
        <p14:creationId xmlns:p14="http://schemas.microsoft.com/office/powerpoint/2010/main" val="4100663486"/>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SC_0280"/>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800100"/>
            <a:ext cx="9144000" cy="6057900"/>
          </a:xfrm>
          <a:prstGeom prst="rect">
            <a:avLst/>
          </a:prstGeom>
          <a:noFill/>
          <a:ln>
            <a:noFill/>
          </a:ln>
        </p:spPr>
      </p:pic>
    </p:spTree>
    <p:extLst>
      <p:ext uri="{BB962C8B-B14F-4D97-AF65-F5344CB8AC3E}">
        <p14:creationId xmlns:p14="http://schemas.microsoft.com/office/powerpoint/2010/main" val="4058770213"/>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descr="IMG_0190bm"/>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0" y="757237"/>
            <a:ext cx="9144000" cy="6100763"/>
          </a:xfrm>
          <a:prstGeom prst="rect">
            <a:avLst/>
          </a:prstGeom>
          <a:noFill/>
          <a:ln>
            <a:noFill/>
          </a:ln>
        </p:spPr>
      </p:pic>
      <p:sp>
        <p:nvSpPr>
          <p:cNvPr id="3" name="Title 2"/>
          <p:cNvSpPr>
            <a:spLocks noGrp="1"/>
          </p:cNvSpPr>
          <p:nvPr>
            <p:ph type="title"/>
          </p:nvPr>
        </p:nvSpPr>
        <p:spPr>
          <a:xfrm>
            <a:off x="1905000" y="0"/>
            <a:ext cx="4724400" cy="609600"/>
          </a:xfrm>
        </p:spPr>
        <p:txBody>
          <a:bodyPr/>
          <a:lstStyle/>
          <a:p>
            <a:r>
              <a:rPr lang="en-US" sz="4000" dirty="0"/>
              <a:t>Flocculator Channels</a:t>
            </a:r>
          </a:p>
        </p:txBody>
      </p:sp>
      <p:pic>
        <p:nvPicPr>
          <p:cNvPr id="4" name="Picture 2"/>
          <p:cNvPicPr>
            <a:picLocks noChangeAspect="1" noChangeArrowheads="1"/>
          </p:cNvPicPr>
          <p:nvPr/>
        </p:nvPicPr>
        <p:blipFill>
          <a:blip r:embed="rId3" cstate="print">
            <a:clrChange>
              <a:clrFrom>
                <a:srgbClr val="212830"/>
              </a:clrFrom>
              <a:clrTo>
                <a:srgbClr val="212830">
                  <a:alpha val="0"/>
                </a:srgbClr>
              </a:clrTo>
            </a:clrChange>
            <a:lum bright="10000"/>
          </a:blip>
          <a:srcRect/>
          <a:stretch>
            <a:fillRect/>
          </a:stretch>
        </p:blipFill>
        <p:spPr bwMode="auto">
          <a:xfrm>
            <a:off x="3124200" y="770450"/>
            <a:ext cx="2209800" cy="1238334"/>
          </a:xfrm>
          <a:prstGeom prst="rect">
            <a:avLst/>
          </a:prstGeom>
          <a:noFill/>
          <a:ln w="9525">
            <a:noFill/>
            <a:miter lim="800000"/>
            <a:headEnd/>
            <a:tailEnd/>
          </a:ln>
        </p:spPr>
      </p:pic>
      <p:pic>
        <p:nvPicPr>
          <p:cNvPr id="6"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14866" y="2819400"/>
            <a:ext cx="2429134" cy="11910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4196051"/>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descr="IMG_0254t"/>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0" y="757237"/>
            <a:ext cx="9144000" cy="6100763"/>
          </a:xfrm>
          <a:prstGeom prst="rect">
            <a:avLst/>
          </a:prstGeom>
          <a:noFill/>
          <a:ln>
            <a:noFill/>
          </a:ln>
        </p:spPr>
      </p:pic>
      <p:pic>
        <p:nvPicPr>
          <p:cNvPr id="3" name="Picture 2"/>
          <p:cNvPicPr>
            <a:picLocks noChangeAspect="1" noChangeArrowheads="1"/>
          </p:cNvPicPr>
          <p:nvPr/>
        </p:nvPicPr>
        <p:blipFill>
          <a:blip r:embed="rId3" cstate="print">
            <a:clrChange>
              <a:clrFrom>
                <a:srgbClr val="212830"/>
              </a:clrFrom>
              <a:clrTo>
                <a:srgbClr val="212830">
                  <a:alpha val="0"/>
                </a:srgbClr>
              </a:clrTo>
            </a:clrChange>
            <a:lum bright="10000"/>
          </a:blip>
          <a:srcRect/>
          <a:stretch>
            <a:fillRect/>
          </a:stretch>
        </p:blipFill>
        <p:spPr bwMode="auto">
          <a:xfrm>
            <a:off x="4114800" y="152400"/>
            <a:ext cx="2496836" cy="1399184"/>
          </a:xfrm>
          <a:prstGeom prst="rect">
            <a:avLst/>
          </a:prstGeom>
          <a:noFill/>
          <a:ln w="9525">
            <a:noFill/>
            <a:miter lim="800000"/>
            <a:headEnd/>
            <a:tailEnd/>
          </a:ln>
        </p:spPr>
      </p:pic>
      <p:pic>
        <p:nvPicPr>
          <p:cNvPr id="5"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200" y="849117"/>
            <a:ext cx="2429134" cy="11910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514516"/>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458200" cy="522890"/>
          </a:xfrm>
        </p:spPr>
        <p:txBody>
          <a:bodyPr/>
          <a:lstStyle/>
          <a:p>
            <a:r>
              <a:rPr lang="en-US" dirty="0"/>
              <a:t>What do you see?</a:t>
            </a:r>
          </a:p>
        </p:txBody>
      </p:sp>
      <p:sp>
        <p:nvSpPr>
          <p:cNvPr id="3" name="Content Placeholder 2"/>
          <p:cNvSpPr>
            <a:spLocks noGrp="1"/>
          </p:cNvSpPr>
          <p:nvPr>
            <p:ph idx="1"/>
          </p:nvPr>
        </p:nvSpPr>
        <p:spPr/>
        <p:txBody>
          <a:bodyPr/>
          <a:lstStyle/>
          <a:p>
            <a:endParaRPr lang="en-US"/>
          </a:p>
        </p:txBody>
      </p:sp>
      <p:pic>
        <p:nvPicPr>
          <p:cNvPr id="1026" name="Picture 2" descr="https://lh3.googleusercontent.com/-pFNo0CCnWGg/Ugky1GUPQtI/AAAAAAAArUU/OItyhe7r45g/w1394-h929-no/IMG_0249q.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49" y="751490"/>
            <a:ext cx="9163050" cy="61065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4582169"/>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What is the difference between laser level and water level?</a:t>
            </a:r>
          </a:p>
        </p:txBody>
      </p:sp>
      <p:sp>
        <p:nvSpPr>
          <p:cNvPr id="3" name="Content Placeholder 2"/>
          <p:cNvSpPr>
            <a:spLocks noGrp="1"/>
          </p:cNvSpPr>
          <p:nvPr>
            <p:ph idx="1"/>
          </p:nvPr>
        </p:nvSpPr>
        <p:spPr/>
        <p:txBody>
          <a:bodyPr/>
          <a:lstStyle/>
          <a:p>
            <a:r>
              <a:rPr lang="en-US" dirty="0"/>
              <a:t>Suppose I am building a really big structure…</a:t>
            </a:r>
          </a:p>
        </p:txBody>
      </p:sp>
    </p:spTree>
    <p:extLst>
      <p:ext uri="{BB962C8B-B14F-4D97-AF65-F5344CB8AC3E}">
        <p14:creationId xmlns:p14="http://schemas.microsoft.com/office/powerpoint/2010/main" val="2259317852"/>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descr="IMG_0577ce"/>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0" y="757237"/>
            <a:ext cx="9144000" cy="6100763"/>
          </a:xfrm>
          <a:prstGeom prst="rect">
            <a:avLst/>
          </a:prstGeom>
          <a:noFill/>
          <a:ln>
            <a:noFill/>
          </a:ln>
        </p:spPr>
      </p:pic>
      <p:pic>
        <p:nvPicPr>
          <p:cNvPr id="4"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14866" y="0"/>
            <a:ext cx="2429134" cy="11910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13366996"/>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descr="IMG_0668j"/>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0" y="757237"/>
            <a:ext cx="9144000" cy="6100763"/>
          </a:xfrm>
          <a:prstGeom prst="rect">
            <a:avLst/>
          </a:prstGeom>
          <a:noFill/>
          <a:ln>
            <a:noFill/>
          </a:ln>
        </p:spPr>
      </p:pic>
      <p:pic>
        <p:nvPicPr>
          <p:cNvPr id="4"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14866" y="0"/>
            <a:ext cx="2429134" cy="11910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6891310"/>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descr="IMG_0797cj"/>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0" y="757237"/>
            <a:ext cx="9144000" cy="6100763"/>
          </a:xfrm>
          <a:prstGeom prst="rect">
            <a:avLst/>
          </a:prstGeom>
          <a:noFill/>
          <a:ln>
            <a:noFill/>
          </a:ln>
        </p:spPr>
      </p:pic>
      <p:pic>
        <p:nvPicPr>
          <p:cNvPr id="4" name="Picture 3"/>
          <p:cNvPicPr>
            <a:picLocks noChangeAspect="1" noChangeArrowheads="1"/>
          </p:cNvPicPr>
          <p:nvPr/>
        </p:nvPicPr>
        <p:blipFill>
          <a:blip r:embed="rId3" cstate="print">
            <a:clrChange>
              <a:clrFrom>
                <a:srgbClr val="212830"/>
              </a:clrFrom>
              <a:clrTo>
                <a:srgbClr val="212830">
                  <a:alpha val="0"/>
                </a:srgbClr>
              </a:clrTo>
            </a:clrChange>
            <a:lum bright="10000"/>
          </a:blip>
          <a:srcRect/>
          <a:stretch>
            <a:fillRect/>
          </a:stretch>
        </p:blipFill>
        <p:spPr bwMode="auto">
          <a:xfrm>
            <a:off x="228600" y="2590800"/>
            <a:ext cx="1804293" cy="1011095"/>
          </a:xfrm>
          <a:prstGeom prst="rect">
            <a:avLst/>
          </a:prstGeom>
          <a:noFill/>
          <a:ln w="9525">
            <a:noFill/>
            <a:miter lim="800000"/>
            <a:headEnd/>
            <a:tailEnd/>
          </a:ln>
        </p:spPr>
      </p:pic>
      <p:pic>
        <p:nvPicPr>
          <p:cNvPr id="5"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20617" y="0"/>
            <a:ext cx="2429134" cy="11910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07876212"/>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22" name="TextBox 21">
            <a:extLst>
              <a:ext uri="{FF2B5EF4-FFF2-40B4-BE49-F238E27FC236}">
                <a16:creationId xmlns:a16="http://schemas.microsoft.com/office/drawing/2014/main" id="{FEE65D1B-7409-40A7-A734-A2A7602FCC6C}"/>
              </a:ext>
            </a:extLst>
          </p:cNvPr>
          <p:cNvSpPr txBox="1"/>
          <p:nvPr/>
        </p:nvSpPr>
        <p:spPr>
          <a:xfrm>
            <a:off x="4495800" y="6499240"/>
            <a:ext cx="4721086" cy="400110"/>
          </a:xfrm>
          <a:prstGeom prst="rect">
            <a:avLst/>
          </a:prstGeom>
          <a:noFill/>
        </p:spPr>
        <p:txBody>
          <a:bodyPr wrap="square" rtlCol="0">
            <a:spAutoFit/>
          </a:bodyPr>
          <a:lstStyle/>
          <a:p>
            <a:r>
              <a:rPr lang="en-US" sz="2000" dirty="0">
                <a:solidFill>
                  <a:schemeClr val="bg1">
                    <a:lumMod val="75000"/>
                  </a:schemeClr>
                </a:solidFill>
              </a:rPr>
              <a:t>Ctrl + click the pictures to go each section!</a:t>
            </a:r>
          </a:p>
        </p:txBody>
      </p:sp>
      <p:sp>
        <p:nvSpPr>
          <p:cNvPr id="7" name="Rectangle 3">
            <a:extLst>
              <a:ext uri="{FF2B5EF4-FFF2-40B4-BE49-F238E27FC236}">
                <a16:creationId xmlns:a16="http://schemas.microsoft.com/office/drawing/2014/main" id="{0604DDF4-50C3-4995-9FD0-A67057D45B65}"/>
              </a:ext>
            </a:extLst>
          </p:cNvPr>
          <p:cNvSpPr>
            <a:spLocks noGrp="1" noChangeArrowheads="1"/>
          </p:cNvSpPr>
          <p:nvPr>
            <p:ph sz="half" idx="1"/>
          </p:nvPr>
        </p:nvSpPr>
        <p:spPr>
          <a:xfrm>
            <a:off x="2135316" y="1600200"/>
            <a:ext cx="5865684" cy="4827234"/>
          </a:xfrm>
        </p:spPr>
        <p:txBody>
          <a:bodyPr/>
          <a:lstStyle/>
          <a:p>
            <a:r>
              <a:rPr lang="en-US" sz="3400" b="1" dirty="0"/>
              <a:t>How to Innovate and Design</a:t>
            </a:r>
          </a:p>
          <a:p>
            <a:r>
              <a:rPr lang="en-US" sz="3400" dirty="0">
                <a:solidFill>
                  <a:schemeClr val="bg1">
                    <a:lumMod val="75000"/>
                  </a:schemeClr>
                </a:solidFill>
              </a:rPr>
              <a:t>The AguaClara Consortium</a:t>
            </a:r>
          </a:p>
          <a:p>
            <a:r>
              <a:rPr lang="en-US" sz="3400" dirty="0">
                <a:solidFill>
                  <a:schemeClr val="bg1">
                    <a:lumMod val="75000"/>
                  </a:schemeClr>
                </a:solidFill>
              </a:rPr>
              <a:t>High-tech and Elegance</a:t>
            </a:r>
          </a:p>
          <a:p>
            <a:r>
              <a:rPr lang="en-US" sz="3400" dirty="0">
                <a:solidFill>
                  <a:schemeClr val="bg1">
                    <a:lumMod val="75000"/>
                  </a:schemeClr>
                </a:solidFill>
              </a:rPr>
              <a:t>Pride of ownership</a:t>
            </a:r>
          </a:p>
          <a:p>
            <a:r>
              <a:rPr lang="en-US" sz="3400" dirty="0">
                <a:solidFill>
                  <a:schemeClr val="bg1">
                    <a:lumMod val="75000"/>
                  </a:schemeClr>
                </a:solidFill>
              </a:rPr>
              <a:t>AguaClara technologies and plants </a:t>
            </a:r>
          </a:p>
          <a:p>
            <a:r>
              <a:rPr lang="en-US" sz="3400" dirty="0">
                <a:solidFill>
                  <a:schemeClr val="bg1">
                    <a:lumMod val="75000"/>
                  </a:schemeClr>
                </a:solidFill>
              </a:rPr>
              <a:t>Philosophy and Reflections</a:t>
            </a:r>
          </a:p>
          <a:p>
            <a:endParaRPr lang="en-US" sz="3400" dirty="0"/>
          </a:p>
        </p:txBody>
      </p:sp>
      <p:pic>
        <p:nvPicPr>
          <p:cNvPr id="9" name="Picture 2" descr="Birth of Athena from the head of Zeus, with Hephaestus | Greek vase, Athenian black figure kylix">
            <a:hlinkClick r:id="rId3" action="ppaction://hlinksldjump"/>
            <a:extLst>
              <a:ext uri="{FF2B5EF4-FFF2-40B4-BE49-F238E27FC236}">
                <a16:creationId xmlns:a16="http://schemas.microsoft.com/office/drawing/2014/main" id="{9B6DA060-DF8C-475E-89D0-C453C925FA53}"/>
              </a:ext>
            </a:extLst>
          </p:cNvPr>
          <p:cNvPicPr>
            <a:picLocks noChangeAspect="1" noChangeArrowheads="1"/>
          </p:cNvPicPr>
          <p:nvPr/>
        </p:nvPicPr>
        <p:blipFill>
          <a:blip r:embed="rId4" cstate="print"/>
          <a:srcRect/>
          <a:stretch>
            <a:fillRect/>
          </a:stretch>
        </p:blipFill>
        <p:spPr bwMode="auto">
          <a:xfrm>
            <a:off x="1550677" y="1586753"/>
            <a:ext cx="734827" cy="513937"/>
          </a:xfrm>
          <a:prstGeom prst="rect">
            <a:avLst/>
          </a:prstGeom>
          <a:noFill/>
        </p:spPr>
      </p:pic>
      <p:pic>
        <p:nvPicPr>
          <p:cNvPr id="11" name="Picture 4" descr="http://cdn2-b.examiner.com/sites/default/files/styles/image_content_width/hash/4b/27/MIL%20on_0.jpg?itok=SBV-sY2u">
            <a:hlinkClick r:id="rId5" action="ppaction://hlinksldjump"/>
            <a:extLst>
              <a:ext uri="{FF2B5EF4-FFF2-40B4-BE49-F238E27FC236}">
                <a16:creationId xmlns:a16="http://schemas.microsoft.com/office/drawing/2014/main" id="{FD4664FA-D8BB-4196-8395-6725BC1CF795}"/>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773111" y="3527673"/>
            <a:ext cx="512393" cy="41513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Image result for windmill">
            <a:hlinkClick r:id="rId7" action="ppaction://hlinksldjump"/>
            <a:extLst>
              <a:ext uri="{FF2B5EF4-FFF2-40B4-BE49-F238E27FC236}">
                <a16:creationId xmlns:a16="http://schemas.microsoft.com/office/drawing/2014/main" id="{27E2DC10-0529-47E5-B1C9-362901C56F0E}"/>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731992" y="2811851"/>
            <a:ext cx="553512" cy="41513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a:hlinkClick r:id="rId9" action="ppaction://hlinksldjump"/>
            <a:extLst>
              <a:ext uri="{FF2B5EF4-FFF2-40B4-BE49-F238E27FC236}">
                <a16:creationId xmlns:a16="http://schemas.microsoft.com/office/drawing/2014/main" id="{B65FDEDF-C3A8-48BB-B6A5-4FC01B34CCA7}"/>
              </a:ext>
            </a:extLst>
          </p:cNvPr>
          <p:cNvPicPr>
            <a:picLocks noChangeAspect="1" noChangeArrowheads="1"/>
          </p:cNvPicPr>
          <p:nvPr/>
        </p:nvPicPr>
        <p:blipFill>
          <a:blip r:embed="rId10" cstate="print">
            <a:clrChange>
              <a:clrFrom>
                <a:srgbClr val="212830"/>
              </a:clrFrom>
              <a:clrTo>
                <a:srgbClr val="212830">
                  <a:alpha val="0"/>
                </a:srgbClr>
              </a:clrTo>
            </a:clrChange>
            <a:extLst>
              <a:ext uri="{28A0092B-C50C-407E-A947-70E740481C1C}">
                <a14:useLocalDpi xmlns:a14="http://schemas.microsoft.com/office/drawing/2010/main" val="0"/>
              </a:ext>
            </a:extLst>
          </a:blip>
          <a:srcRect/>
          <a:stretch>
            <a:fillRect/>
          </a:stretch>
        </p:blipFill>
        <p:spPr bwMode="auto">
          <a:xfrm>
            <a:off x="1547468" y="4171406"/>
            <a:ext cx="738036" cy="5273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Picture 2" descr="https://lh4.googleusercontent.com/-JDVXt4qs_mM/Uu_bub_jnuI/AAAAAAAAtpQ/QNSessXKpxs/s912/IMG_3373a.jpg">
            <a:hlinkClick r:id="rId11" action="ppaction://hlinksldjump"/>
            <a:extLst>
              <a:ext uri="{FF2B5EF4-FFF2-40B4-BE49-F238E27FC236}">
                <a16:creationId xmlns:a16="http://schemas.microsoft.com/office/drawing/2014/main" id="{F52A99BF-B894-4483-8971-81C21F2A686B}"/>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479905" y="5221941"/>
            <a:ext cx="805599" cy="527349"/>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p:cNvGrpSpPr/>
          <p:nvPr/>
        </p:nvGrpSpPr>
        <p:grpSpPr>
          <a:xfrm>
            <a:off x="1547468" y="2247933"/>
            <a:ext cx="731520" cy="449618"/>
            <a:chOff x="1160462" y="2340803"/>
            <a:chExt cx="731520" cy="449618"/>
          </a:xfrm>
        </p:grpSpPr>
        <p:pic>
          <p:nvPicPr>
            <p:cNvPr id="16" name="Picture 4" descr="FINAL LOGO 2.0.pn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160462" y="2340803"/>
              <a:ext cx="731520" cy="232097"/>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AguaClara Reach"/>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1160462" y="2555359"/>
              <a:ext cx="731520" cy="23506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45355919"/>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descr="IMG_1016a"/>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757237"/>
            <a:ext cx="9144000" cy="6100763"/>
          </a:xfrm>
          <a:prstGeom prst="rect">
            <a:avLst/>
          </a:prstGeom>
          <a:noFill/>
          <a:ln>
            <a:noFill/>
          </a:ln>
        </p:spPr>
      </p:pic>
      <p:pic>
        <p:nvPicPr>
          <p:cNvPr id="4"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20617" y="0"/>
            <a:ext cx="2429134" cy="11910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55414833"/>
      </p:ext>
    </p:extLst>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descr="IMG_1429a"/>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757237"/>
            <a:ext cx="9144000" cy="6100763"/>
          </a:xfrm>
          <a:prstGeom prst="rect">
            <a:avLst/>
          </a:prstGeom>
          <a:noFill/>
          <a:ln>
            <a:noFill/>
          </a:ln>
        </p:spPr>
      </p:pic>
      <p:pic>
        <p:nvPicPr>
          <p:cNvPr id="4"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52600" y="2133600"/>
            <a:ext cx="499785" cy="704851"/>
          </a:xfrm>
          <a:prstGeom prst="rect">
            <a:avLst/>
          </a:prstGeom>
          <a:solidFill>
            <a:schemeClr val="bg1"/>
          </a:solidFill>
          <a:ln>
            <a:noFill/>
          </a:ln>
          <a:effectLst/>
        </p:spPr>
      </p:pic>
      <p:pic>
        <p:nvPicPr>
          <p:cNvPr id="5" name="Picture 4"/>
          <p:cNvPicPr>
            <a:picLocks noChangeAspect="1" noChangeArrowheads="1"/>
          </p:cNvPicPr>
          <p:nvPr/>
        </p:nvPicPr>
        <p:blipFill>
          <a:blip r:embed="rId4" cstate="print">
            <a:clrChange>
              <a:clrFrom>
                <a:srgbClr val="212830"/>
              </a:clrFrom>
              <a:clrTo>
                <a:srgbClr val="212830">
                  <a:alpha val="0"/>
                </a:srgbClr>
              </a:clrTo>
            </a:clrChange>
            <a:lum bright="10000"/>
          </a:blip>
          <a:srcRect/>
          <a:stretch>
            <a:fillRect/>
          </a:stretch>
        </p:blipFill>
        <p:spPr bwMode="auto">
          <a:xfrm>
            <a:off x="2783624" y="5715000"/>
            <a:ext cx="1409008" cy="789584"/>
          </a:xfrm>
          <a:prstGeom prst="rect">
            <a:avLst/>
          </a:prstGeom>
          <a:noFill/>
          <a:ln w="9525">
            <a:noFill/>
            <a:miter lim="800000"/>
            <a:headEnd/>
            <a:tailEnd/>
          </a:ln>
        </p:spPr>
      </p:pic>
      <p:pic>
        <p:nvPicPr>
          <p:cNvPr id="6"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086600" y="4648200"/>
            <a:ext cx="1438534" cy="7053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74999799"/>
      </p:ext>
    </p:extLst>
  </p:cSld>
  <p:clrMapOvr>
    <a:masterClrMapping/>
  </p:clrMapOvr>
  <p:transition>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descr="IMG_1383a"/>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757237"/>
            <a:ext cx="9144000" cy="6100763"/>
          </a:xfrm>
          <a:prstGeom prst="rect">
            <a:avLst/>
          </a:prstGeom>
          <a:noFill/>
          <a:ln>
            <a:noFill/>
          </a:ln>
        </p:spPr>
      </p:pic>
      <p:pic>
        <p:nvPicPr>
          <p:cNvPr id="4"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20617" y="0"/>
            <a:ext cx="2429134" cy="11910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59612384"/>
      </p:ext>
    </p:extLst>
  </p:cSld>
  <p:clrMapOvr>
    <a:masterClrMapping/>
  </p:clrMapOvr>
  <p:transition>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descr="IMG_1387a"/>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757237"/>
            <a:ext cx="9144000" cy="6100763"/>
          </a:xfrm>
          <a:prstGeom prst="rect">
            <a:avLst/>
          </a:prstGeom>
          <a:noFill/>
          <a:ln>
            <a:noFill/>
          </a:ln>
        </p:spPr>
      </p:pic>
      <p:pic>
        <p:nvPicPr>
          <p:cNvPr id="4"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20617" y="0"/>
            <a:ext cx="2429134" cy="11910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50718370"/>
      </p:ext>
    </p:extLst>
  </p:cSld>
  <p:clrMapOvr>
    <a:masterClrMapping/>
  </p:clrMapOvr>
  <p:transition>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descr="IMG_1505a"/>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757237"/>
            <a:ext cx="9144000" cy="6100763"/>
          </a:xfrm>
          <a:prstGeom prst="rect">
            <a:avLst/>
          </a:prstGeom>
          <a:noFill/>
          <a:ln>
            <a:noFill/>
          </a:ln>
        </p:spPr>
      </p:pic>
      <p:pic>
        <p:nvPicPr>
          <p:cNvPr id="4"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20617" y="0"/>
            <a:ext cx="2429134" cy="11910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47210137"/>
      </p:ext>
    </p:extLst>
  </p:cSld>
  <p:clrMapOvr>
    <a:masterClrMapping/>
  </p:clrMapOvr>
  <p:transition>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lh3.googleusercontent.com/y7JDsnkJiAFskNA0MmKReDqv15PGqHIQ9nomQ0PxjlXTgBk4dEZD9ZDYWlTRNVBxyLv_frMcsL2EQfqaxISmXSirv67HZv3KgLEY4QepoxAkfHxoYyBIB7Y8FTefkqlkyovun3nZ4VG_7G0VSzhxjUHjRpO7_8jayMx1ACGd3Pa8tEciAVbbBQ2gj02Ieq5aThSTDqHElzpYPjf8JYW5sofeAbz-CCvZBxprAVdXgKB7wTd5OZBRUIg9qnU4E4ewSWor44FHRTQ2pnf-Mt60vET3RsnMTsHiJIRjtb239pB3xl1SdndYxB45l3go-2PBUsIfwQ3zP8qlFUdGeFrM1y1wDsahZoupJuzVPlB89XL6jRgglEzkvcfr9SZrlmGr3_Al2Z-g2YySfhNPIYwtGKFQ6NFHEFRzmdnX5ds6UCyTN5X88tC8nVmbtDiWlcJUq4vVzYpCUJiEh42nMm_Djgsusbaawj47LdivsPrHEmx9J9ft5d9rtCl8cUeN7Qt4FUGhTSpApWxe_qAwcc7vloCFA3hMIvNizFKnUHJ0AggcYbXeRKixTsKk4ivkPsNjj4TA2dC-dptRkX3OP3iXTUAM56Z3gk_ye41l-EHXfoMjylXxoEeDS4Xtyx0SAdQukc72eJnAR9Cag_qWhmkuNJnPbkVGzWnweW2cJGiF-6Qaw8rCwFY0-FyyohamQ1BEYQhrHNzrKvp19iDtK5VV-KCDxQ9VrobpGs-146b5TkD4D8A=w1124-h843-n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377" y="0"/>
            <a:ext cx="9144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4324473"/>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descr="IMG_3307a"/>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2284413" y="0"/>
            <a:ext cx="4575175" cy="6858000"/>
          </a:xfrm>
          <a:prstGeom prst="rect">
            <a:avLst/>
          </a:prstGeom>
          <a:noFill/>
          <a:ln>
            <a:noFill/>
          </a:ln>
        </p:spPr>
      </p:pic>
      <p:pic>
        <p:nvPicPr>
          <p:cNvPr id="4"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20617" y="0"/>
            <a:ext cx="2429134" cy="11910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04811986"/>
      </p:ext>
    </p:extLst>
  </p:cSld>
  <p:clrMapOvr>
    <a:masterClrMapping/>
  </p:clrMapOvr>
  <p:transition>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descr="IMG_2267a"/>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757237"/>
            <a:ext cx="9144000" cy="6100763"/>
          </a:xfrm>
          <a:prstGeom prst="rect">
            <a:avLst/>
          </a:prstGeom>
          <a:noFill/>
          <a:ln>
            <a:noFill/>
          </a:ln>
        </p:spPr>
      </p:pic>
      <p:pic>
        <p:nvPicPr>
          <p:cNvPr id="4"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20617" y="0"/>
            <a:ext cx="2429134" cy="11910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21945124"/>
      </p:ext>
    </p:extLst>
  </p:cSld>
  <p:clrMapOvr>
    <a:masterClrMapping/>
  </p:clrMapOvr>
  <p:transition>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2050" name="Picture 2" descr="https://lh3.googleusercontent.com/S-jkfjOzclHDQbLwiDjzpqqWNOk2CCLdHiuaYv3sZdjrkkEqMVyOxJrNIz6AckIi1MxEyMAl_eYlLevuQtXWZcoj0tK-dPkiAau5s8O4PIiXLNv8mwOlB65XOrauzaWYjnRye4TQn8X4qnw4V8xaOM7Q2cvzrpvmgxJ1ZJXLQ5USh2I8ywfhg8VSc6YJ8EvhIzf-miKVd702Dp6V7mVdkNbwbbXjNJwhc-dw2JC3NctF1YCfu0i1smPfuZH9164GlX29MHc1WymHo-6gRSIGHvCunWuLsCy7lHGrJQf7S3Iks0SPNor-KQlaCN-XmClH1lvP7xzMnzJZE2BBHSrSW_CqntexN7j_C8zwNFzYDevn69vJGJsRZBY1X7ob4MVHCpNxKx0TzQckNc5C4SCnYTvjcz9BCS8TQH_6GcLIeVGusFgVT5NAJM-bU3j6DJp08Pol3AYBXnKm5ApfyCilIACyvtsSxRJLIgjJL499776yZpoUB7UTxJmsNcx3qJHwo1aZjmcYPD0rwepo2eSfQuB5S4HAqgk9-_otQTw3KEO0FtesUcb8M3Iemk1-IWAR3g3aCl_2wjucfn4Ks4mtQQJ_towdWxiSzRFhve63Ina8vPhSnSHVm7v3b9ECM6AqVlqmzxZH3tR-vCuMKSSHP2RhCVFo5YPGVYJPGExO69nRP_aKh-CunEBCcC3mP22DK6uQUH0x8wGlB9bTvMfoJ-wIO-5AEhW2uYkW5XHQ3iZNOy0=w633-h843-n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0"/>
            <a:ext cx="514146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20617" y="0"/>
            <a:ext cx="2429134" cy="11910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44449864"/>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descr="IMG_0726bl"/>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0" y="757237"/>
            <a:ext cx="9144000" cy="6100763"/>
          </a:xfrm>
          <a:prstGeom prst="rect">
            <a:avLst/>
          </a:prstGeom>
          <a:noFill/>
          <a:ln>
            <a:noFill/>
          </a:ln>
        </p:spPr>
      </p:pic>
      <p:pic>
        <p:nvPicPr>
          <p:cNvPr id="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30315" y="-38100"/>
            <a:ext cx="999569" cy="1409700"/>
          </a:xfrm>
          <a:prstGeom prst="rect">
            <a:avLst/>
          </a:prstGeom>
          <a:solidFill>
            <a:schemeClr val="bg1"/>
          </a:solidFill>
          <a:ln>
            <a:noFill/>
          </a:ln>
          <a:effectLst/>
        </p:spPr>
      </p:pic>
    </p:spTree>
    <p:extLst>
      <p:ext uri="{BB962C8B-B14F-4D97-AF65-F5344CB8AC3E}">
        <p14:creationId xmlns:p14="http://schemas.microsoft.com/office/powerpoint/2010/main" val="860661352"/>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a:t>Three ideas…</a:t>
            </a:r>
          </a:p>
        </p:txBody>
      </p:sp>
      <p:sp>
        <p:nvSpPr>
          <p:cNvPr id="4" name="Content Placeholder 3"/>
          <p:cNvSpPr>
            <a:spLocks noGrp="1"/>
          </p:cNvSpPr>
          <p:nvPr>
            <p:ph idx="1"/>
          </p:nvPr>
        </p:nvSpPr>
        <p:spPr/>
        <p:txBody>
          <a:bodyPr/>
          <a:lstStyle/>
          <a:p>
            <a:r>
              <a:rPr lang="en-US" dirty="0"/>
              <a:t>Evolution – Iteration – </a:t>
            </a:r>
            <a:r>
              <a:rPr lang="en-US" b="1" dirty="0"/>
              <a:t>Mistakes</a:t>
            </a:r>
            <a:r>
              <a:rPr lang="en-US" dirty="0"/>
              <a:t> - Learning</a:t>
            </a:r>
          </a:p>
          <a:p>
            <a:r>
              <a:rPr lang="en-US" dirty="0" smtClean="0"/>
              <a:t>Water treatment is about the complex interactions between </a:t>
            </a:r>
            <a:r>
              <a:rPr lang="en-US" dirty="0"/>
              <a:t>fluids, particles, and </a:t>
            </a:r>
            <a:r>
              <a:rPr lang="en-US" b="1" dirty="0" smtClean="0"/>
              <a:t>geometry </a:t>
            </a:r>
            <a:r>
              <a:rPr lang="en-US" dirty="0" smtClean="0"/>
              <a:t>(beyond rectangular tanks!)</a:t>
            </a:r>
            <a:endParaRPr lang="en-US" dirty="0"/>
          </a:p>
          <a:p>
            <a:r>
              <a:rPr lang="en-US" dirty="0" smtClean="0"/>
              <a:t>Success requires understanding the </a:t>
            </a:r>
            <a:r>
              <a:rPr lang="en-US" dirty="0"/>
              <a:t>details! </a:t>
            </a:r>
            <a:endParaRPr lang="en-US" dirty="0" smtClean="0"/>
          </a:p>
          <a:p>
            <a:pPr lvl="1"/>
            <a:r>
              <a:rPr lang="en-US" dirty="0" smtClean="0"/>
              <a:t>Density </a:t>
            </a:r>
            <a:r>
              <a:rPr lang="en-US" dirty="0"/>
              <a:t>currents caused by temperature change</a:t>
            </a:r>
          </a:p>
          <a:p>
            <a:pPr lvl="1"/>
            <a:r>
              <a:rPr lang="en-US" dirty="0"/>
              <a:t>Flow distribution to reduce mean </a:t>
            </a:r>
            <a:r>
              <a:rPr lang="en-US" dirty="0" smtClean="0"/>
              <a:t>currents</a:t>
            </a:r>
          </a:p>
          <a:p>
            <a:pPr lvl="1"/>
            <a:r>
              <a:rPr lang="en-US" dirty="0" smtClean="0"/>
              <a:t>A roof to protect operators and the plant</a:t>
            </a:r>
            <a:endParaRPr lang="en-US" dirty="0"/>
          </a:p>
          <a:p>
            <a:pPr lvl="1"/>
            <a:endParaRPr lang="en-US" dirty="0"/>
          </a:p>
        </p:txBody>
      </p:sp>
    </p:spTree>
    <p:extLst>
      <p:ext uri="{BB962C8B-B14F-4D97-AF65-F5344CB8AC3E}">
        <p14:creationId xmlns:p14="http://schemas.microsoft.com/office/powerpoint/2010/main" val="2096048498"/>
      </p:ext>
    </p:extLst>
  </p:cSld>
  <p:clrMapOvr>
    <a:masterClrMapping/>
  </p:clrMapOvr>
  <p:transition>
    <p:fad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descr="IMG_0859a"/>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757237"/>
            <a:ext cx="9144000" cy="6100763"/>
          </a:xfrm>
          <a:prstGeom prst="rect">
            <a:avLst/>
          </a:prstGeom>
          <a:noFill/>
          <a:ln>
            <a:noFill/>
          </a:ln>
        </p:spPr>
      </p:pic>
      <p:pic>
        <p:nvPicPr>
          <p:cNvPr id="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30315" y="-38100"/>
            <a:ext cx="999569" cy="1409700"/>
          </a:xfrm>
          <a:prstGeom prst="rect">
            <a:avLst/>
          </a:prstGeom>
          <a:solidFill>
            <a:schemeClr val="bg1"/>
          </a:solidFill>
          <a:ln>
            <a:noFill/>
          </a:ln>
          <a:effectLst/>
        </p:spPr>
      </p:pic>
      <p:sp>
        <p:nvSpPr>
          <p:cNvPr id="4" name="TextBox 3"/>
          <p:cNvSpPr txBox="1"/>
          <p:nvPr/>
        </p:nvSpPr>
        <p:spPr>
          <a:xfrm>
            <a:off x="6743700" y="2286000"/>
            <a:ext cx="1691938" cy="369332"/>
          </a:xfrm>
          <a:prstGeom prst="rect">
            <a:avLst/>
          </a:prstGeom>
          <a:noFill/>
        </p:spPr>
        <p:txBody>
          <a:bodyPr wrap="none" rtlCol="0">
            <a:spAutoFit/>
          </a:bodyPr>
          <a:lstStyle/>
          <a:p>
            <a:r>
              <a:rPr lang="en-US" dirty="0" err="1">
                <a:solidFill>
                  <a:schemeClr val="bg1"/>
                </a:solidFill>
                <a:latin typeface="+mn-lt"/>
              </a:rPr>
              <a:t>Sed</a:t>
            </a:r>
            <a:r>
              <a:rPr lang="en-US" dirty="0">
                <a:solidFill>
                  <a:schemeClr val="bg1"/>
                </a:solidFill>
                <a:latin typeface="+mn-lt"/>
              </a:rPr>
              <a:t> tank drains!</a:t>
            </a:r>
          </a:p>
        </p:txBody>
      </p:sp>
      <p:cxnSp>
        <p:nvCxnSpPr>
          <p:cNvPr id="6" name="Straight Arrow Connector 5"/>
          <p:cNvCxnSpPr>
            <a:stCxn id="4" idx="3"/>
          </p:cNvCxnSpPr>
          <p:nvPr/>
        </p:nvCxnSpPr>
        <p:spPr>
          <a:xfrm>
            <a:off x="8435638" y="2470666"/>
            <a:ext cx="194461" cy="184666"/>
          </a:xfrm>
          <a:prstGeom prst="straightConnector1">
            <a:avLst/>
          </a:prstGeom>
          <a:ln w="38100">
            <a:solidFill>
              <a:schemeClr val="bg1"/>
            </a:solidFill>
            <a:tailEnd type="arrow"/>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6438377" y="3081337"/>
            <a:ext cx="1842171" cy="369332"/>
          </a:xfrm>
          <a:prstGeom prst="rect">
            <a:avLst/>
          </a:prstGeom>
          <a:noFill/>
        </p:spPr>
        <p:txBody>
          <a:bodyPr wrap="none" rtlCol="0">
            <a:spAutoFit/>
          </a:bodyPr>
          <a:lstStyle/>
          <a:p>
            <a:r>
              <a:rPr lang="en-US" dirty="0" smtClean="0">
                <a:solidFill>
                  <a:schemeClr val="bg1"/>
                </a:solidFill>
                <a:latin typeface="+mn-lt"/>
              </a:rPr>
              <a:t>Backwash water!</a:t>
            </a:r>
            <a:endParaRPr lang="en-US" dirty="0">
              <a:solidFill>
                <a:schemeClr val="bg1"/>
              </a:solidFill>
              <a:latin typeface="+mn-lt"/>
            </a:endParaRPr>
          </a:p>
        </p:txBody>
      </p:sp>
      <p:cxnSp>
        <p:nvCxnSpPr>
          <p:cNvPr id="8" name="Straight Arrow Connector 7"/>
          <p:cNvCxnSpPr/>
          <p:nvPr/>
        </p:nvCxnSpPr>
        <p:spPr>
          <a:xfrm>
            <a:off x="8183317" y="3266003"/>
            <a:ext cx="194461" cy="184666"/>
          </a:xfrm>
          <a:prstGeom prst="straightConnector1">
            <a:avLst/>
          </a:prstGeom>
          <a:ln w="38100">
            <a:solidFill>
              <a:schemeClr val="bg1"/>
            </a:solidFill>
            <a:tailEnd type="arrow"/>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4901529" y="4246006"/>
            <a:ext cx="1872629" cy="369332"/>
          </a:xfrm>
          <a:prstGeom prst="rect">
            <a:avLst/>
          </a:prstGeom>
          <a:noFill/>
        </p:spPr>
        <p:txBody>
          <a:bodyPr wrap="none" rtlCol="0">
            <a:spAutoFit/>
          </a:bodyPr>
          <a:lstStyle/>
          <a:p>
            <a:r>
              <a:rPr lang="en-US" dirty="0" smtClean="0">
                <a:solidFill>
                  <a:schemeClr val="bg1"/>
                </a:solidFill>
                <a:latin typeface="+mn-lt"/>
              </a:rPr>
              <a:t>Filter Pipe </a:t>
            </a:r>
            <a:r>
              <a:rPr lang="en-US" dirty="0" err="1" smtClean="0">
                <a:solidFill>
                  <a:schemeClr val="bg1"/>
                </a:solidFill>
                <a:latin typeface="+mn-lt"/>
              </a:rPr>
              <a:t>Gallary</a:t>
            </a:r>
            <a:endParaRPr lang="en-US" dirty="0">
              <a:solidFill>
                <a:schemeClr val="bg1"/>
              </a:solidFill>
              <a:latin typeface="+mn-lt"/>
            </a:endParaRPr>
          </a:p>
        </p:txBody>
      </p:sp>
      <p:sp>
        <p:nvSpPr>
          <p:cNvPr id="10" name="TextBox 9"/>
          <p:cNvSpPr txBox="1"/>
          <p:nvPr/>
        </p:nvSpPr>
        <p:spPr>
          <a:xfrm>
            <a:off x="2895600" y="3962400"/>
            <a:ext cx="936475" cy="369332"/>
          </a:xfrm>
          <a:prstGeom prst="rect">
            <a:avLst/>
          </a:prstGeom>
          <a:noFill/>
        </p:spPr>
        <p:txBody>
          <a:bodyPr wrap="none" rtlCol="0">
            <a:spAutoFit/>
          </a:bodyPr>
          <a:lstStyle/>
          <a:p>
            <a:r>
              <a:rPr lang="en-US" dirty="0" smtClean="0">
                <a:solidFill>
                  <a:schemeClr val="bg1"/>
                </a:solidFill>
                <a:latin typeface="+mn-lt"/>
              </a:rPr>
              <a:t>2 Filters</a:t>
            </a:r>
            <a:endParaRPr lang="en-US" dirty="0">
              <a:solidFill>
                <a:schemeClr val="bg1"/>
              </a:solidFill>
              <a:latin typeface="+mn-lt"/>
            </a:endParaRPr>
          </a:p>
        </p:txBody>
      </p:sp>
      <p:sp>
        <p:nvSpPr>
          <p:cNvPr id="11" name="TextBox 10"/>
          <p:cNvSpPr txBox="1"/>
          <p:nvPr/>
        </p:nvSpPr>
        <p:spPr>
          <a:xfrm>
            <a:off x="6588610" y="1982271"/>
            <a:ext cx="1550424" cy="369332"/>
          </a:xfrm>
          <a:prstGeom prst="rect">
            <a:avLst/>
          </a:prstGeom>
          <a:noFill/>
        </p:spPr>
        <p:txBody>
          <a:bodyPr wrap="none" rtlCol="0">
            <a:spAutoFit/>
          </a:bodyPr>
          <a:lstStyle/>
          <a:p>
            <a:r>
              <a:rPr lang="en-US" dirty="0" smtClean="0">
                <a:solidFill>
                  <a:schemeClr val="bg1"/>
                </a:solidFill>
                <a:latin typeface="+mn-lt"/>
              </a:rPr>
              <a:t>Sludge drains</a:t>
            </a:r>
            <a:r>
              <a:rPr lang="en-US" dirty="0">
                <a:solidFill>
                  <a:schemeClr val="bg1"/>
                </a:solidFill>
                <a:latin typeface="+mn-lt"/>
              </a:rPr>
              <a:t>!</a:t>
            </a:r>
          </a:p>
        </p:txBody>
      </p:sp>
      <p:cxnSp>
        <p:nvCxnSpPr>
          <p:cNvPr id="12" name="Straight Arrow Connector 11"/>
          <p:cNvCxnSpPr>
            <a:stCxn id="11" idx="3"/>
          </p:cNvCxnSpPr>
          <p:nvPr/>
        </p:nvCxnSpPr>
        <p:spPr>
          <a:xfrm flipV="1">
            <a:off x="8139034" y="2015073"/>
            <a:ext cx="137754" cy="151864"/>
          </a:xfrm>
          <a:prstGeom prst="straightConnector1">
            <a:avLst/>
          </a:prstGeom>
          <a:ln w="38100">
            <a:solidFill>
              <a:schemeClr val="bg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68340249"/>
      </p:ext>
    </p:extLst>
  </p:cSld>
  <p:clrMapOvr>
    <a:masterClrMapping/>
  </p:clrMapOvr>
  <p:transition>
    <p:fad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descr="IMG_0931a"/>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757237"/>
            <a:ext cx="9144000" cy="6100763"/>
          </a:xfrm>
          <a:prstGeom prst="rect">
            <a:avLst/>
          </a:prstGeom>
          <a:noFill/>
          <a:ln>
            <a:noFill/>
          </a:ln>
        </p:spPr>
      </p:pic>
      <p:pic>
        <p:nvPicPr>
          <p:cNvPr id="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30315" y="-38100"/>
            <a:ext cx="999569" cy="1409700"/>
          </a:xfrm>
          <a:prstGeom prst="rect">
            <a:avLst/>
          </a:prstGeom>
          <a:solidFill>
            <a:schemeClr val="bg1"/>
          </a:solidFill>
          <a:ln>
            <a:noFill/>
          </a:ln>
          <a:effectLst/>
        </p:spPr>
      </p:pic>
      <p:sp>
        <p:nvSpPr>
          <p:cNvPr id="4" name="TextBox 3"/>
          <p:cNvSpPr txBox="1"/>
          <p:nvPr/>
        </p:nvSpPr>
        <p:spPr>
          <a:xfrm>
            <a:off x="0" y="3276600"/>
            <a:ext cx="683200" cy="369332"/>
          </a:xfrm>
          <a:prstGeom prst="rect">
            <a:avLst/>
          </a:prstGeom>
          <a:noFill/>
        </p:spPr>
        <p:txBody>
          <a:bodyPr wrap="none" rtlCol="0">
            <a:spAutoFit/>
          </a:bodyPr>
          <a:lstStyle/>
          <a:p>
            <a:r>
              <a:rPr lang="en-US" dirty="0" smtClean="0">
                <a:solidFill>
                  <a:schemeClr val="bg1"/>
                </a:solidFill>
              </a:rPr>
              <a:t>Filter</a:t>
            </a:r>
            <a:endParaRPr lang="en-US" dirty="0">
              <a:solidFill>
                <a:schemeClr val="bg1"/>
              </a:solidFill>
            </a:endParaRPr>
          </a:p>
        </p:txBody>
      </p:sp>
      <p:sp>
        <p:nvSpPr>
          <p:cNvPr id="5" name="TextBox 4"/>
          <p:cNvSpPr txBox="1"/>
          <p:nvPr/>
        </p:nvSpPr>
        <p:spPr>
          <a:xfrm>
            <a:off x="3276600" y="3289540"/>
            <a:ext cx="762000" cy="646331"/>
          </a:xfrm>
          <a:prstGeom prst="rect">
            <a:avLst/>
          </a:prstGeom>
          <a:noFill/>
        </p:spPr>
        <p:txBody>
          <a:bodyPr wrap="square" rtlCol="0">
            <a:spAutoFit/>
          </a:bodyPr>
          <a:lstStyle/>
          <a:p>
            <a:r>
              <a:rPr lang="en-US" dirty="0" smtClean="0">
                <a:solidFill>
                  <a:schemeClr val="bg1"/>
                </a:solidFill>
              </a:rPr>
              <a:t>Filter Inlet</a:t>
            </a:r>
            <a:endParaRPr lang="en-US" dirty="0">
              <a:solidFill>
                <a:schemeClr val="bg1"/>
              </a:solidFill>
            </a:endParaRPr>
          </a:p>
        </p:txBody>
      </p:sp>
      <p:sp>
        <p:nvSpPr>
          <p:cNvPr id="6" name="TextBox 5"/>
          <p:cNvSpPr txBox="1"/>
          <p:nvPr/>
        </p:nvSpPr>
        <p:spPr>
          <a:xfrm rot="17771144">
            <a:off x="1556133" y="4029938"/>
            <a:ext cx="1842007" cy="461665"/>
          </a:xfrm>
          <a:prstGeom prst="rect">
            <a:avLst/>
          </a:prstGeom>
          <a:noFill/>
        </p:spPr>
        <p:txBody>
          <a:bodyPr wrap="square" rtlCol="0">
            <a:spAutoFit/>
          </a:bodyPr>
          <a:lstStyle/>
          <a:p>
            <a:r>
              <a:rPr lang="en-US" sz="2400" dirty="0" smtClean="0">
                <a:solidFill>
                  <a:schemeClr val="bg1"/>
                </a:solidFill>
              </a:rPr>
              <a:t>Filter Outlet</a:t>
            </a:r>
            <a:endParaRPr lang="en-US" sz="2400" dirty="0">
              <a:solidFill>
                <a:schemeClr val="bg1"/>
              </a:solidFill>
            </a:endParaRPr>
          </a:p>
        </p:txBody>
      </p:sp>
      <p:sp>
        <p:nvSpPr>
          <p:cNvPr id="7" name="TextBox 6"/>
          <p:cNvSpPr txBox="1"/>
          <p:nvPr/>
        </p:nvSpPr>
        <p:spPr>
          <a:xfrm>
            <a:off x="6553200" y="3022788"/>
            <a:ext cx="1371600" cy="1569660"/>
          </a:xfrm>
          <a:prstGeom prst="rect">
            <a:avLst/>
          </a:prstGeom>
          <a:noFill/>
        </p:spPr>
        <p:txBody>
          <a:bodyPr wrap="square" rtlCol="0">
            <a:spAutoFit/>
          </a:bodyPr>
          <a:lstStyle/>
          <a:p>
            <a:r>
              <a:rPr lang="en-US" sz="2400" dirty="0" err="1" smtClean="0"/>
              <a:t>Sed</a:t>
            </a:r>
            <a:r>
              <a:rPr lang="en-US" sz="2400" dirty="0" smtClean="0"/>
              <a:t> tank</a:t>
            </a:r>
          </a:p>
          <a:p>
            <a:r>
              <a:rPr lang="en-US" sz="2400" dirty="0" smtClean="0"/>
              <a:t>Inlet and outlet channels</a:t>
            </a:r>
            <a:endParaRPr lang="en-US" sz="2400" dirty="0"/>
          </a:p>
        </p:txBody>
      </p:sp>
      <p:sp>
        <p:nvSpPr>
          <p:cNvPr id="10" name="TextBox 9"/>
          <p:cNvSpPr txBox="1"/>
          <p:nvPr/>
        </p:nvSpPr>
        <p:spPr>
          <a:xfrm>
            <a:off x="7788715" y="2078311"/>
            <a:ext cx="1128835" cy="369332"/>
          </a:xfrm>
          <a:prstGeom prst="rect">
            <a:avLst/>
          </a:prstGeom>
          <a:noFill/>
        </p:spPr>
        <p:txBody>
          <a:bodyPr wrap="none" rtlCol="0">
            <a:spAutoFit/>
          </a:bodyPr>
          <a:lstStyle/>
          <a:p>
            <a:r>
              <a:rPr lang="en-US" dirty="0" err="1" smtClean="0">
                <a:solidFill>
                  <a:schemeClr val="bg1"/>
                </a:solidFill>
              </a:rPr>
              <a:t>Sed</a:t>
            </a:r>
            <a:r>
              <a:rPr lang="en-US" dirty="0" smtClean="0">
                <a:solidFill>
                  <a:schemeClr val="bg1"/>
                </a:solidFill>
              </a:rPr>
              <a:t> tanks</a:t>
            </a:r>
            <a:endParaRPr lang="en-US" dirty="0">
              <a:solidFill>
                <a:schemeClr val="bg1"/>
              </a:solidFill>
            </a:endParaRPr>
          </a:p>
        </p:txBody>
      </p:sp>
    </p:spTree>
    <p:extLst>
      <p:ext uri="{BB962C8B-B14F-4D97-AF65-F5344CB8AC3E}">
        <p14:creationId xmlns:p14="http://schemas.microsoft.com/office/powerpoint/2010/main" val="3884077427"/>
      </p:ext>
    </p:extLst>
  </p:cSld>
  <p:clrMapOvr>
    <a:masterClrMapping/>
  </p:clrMapOvr>
  <p:transition>
    <p:fad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descr="IMG_1022a"/>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757237"/>
            <a:ext cx="9144000" cy="6100763"/>
          </a:xfrm>
          <a:prstGeom prst="rect">
            <a:avLst/>
          </a:prstGeom>
          <a:noFill/>
          <a:ln>
            <a:noFill/>
          </a:ln>
        </p:spPr>
      </p:pic>
      <p:pic>
        <p:nvPicPr>
          <p:cNvPr id="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30315" y="-38100"/>
            <a:ext cx="999569" cy="1409700"/>
          </a:xfrm>
          <a:prstGeom prst="rect">
            <a:avLst/>
          </a:prstGeom>
          <a:solidFill>
            <a:schemeClr val="bg1"/>
          </a:solidFill>
          <a:ln>
            <a:noFill/>
          </a:ln>
          <a:effectLst/>
        </p:spPr>
      </p:pic>
      <p:sp>
        <p:nvSpPr>
          <p:cNvPr id="4" name="TextBox 3"/>
          <p:cNvSpPr txBox="1"/>
          <p:nvPr/>
        </p:nvSpPr>
        <p:spPr>
          <a:xfrm>
            <a:off x="1755200" y="2895600"/>
            <a:ext cx="779381" cy="369332"/>
          </a:xfrm>
          <a:prstGeom prst="rect">
            <a:avLst/>
          </a:prstGeom>
          <a:noFill/>
        </p:spPr>
        <p:txBody>
          <a:bodyPr wrap="none" rtlCol="0">
            <a:spAutoFit/>
          </a:bodyPr>
          <a:lstStyle/>
          <a:p>
            <a:r>
              <a:rPr lang="en-US" dirty="0" smtClean="0">
                <a:solidFill>
                  <a:schemeClr val="bg1"/>
                </a:solidFill>
              </a:rPr>
              <a:t>Filters</a:t>
            </a:r>
            <a:endParaRPr lang="en-US" dirty="0">
              <a:solidFill>
                <a:schemeClr val="bg1"/>
              </a:solidFill>
            </a:endParaRPr>
          </a:p>
        </p:txBody>
      </p:sp>
      <p:sp>
        <p:nvSpPr>
          <p:cNvPr id="5" name="TextBox 4"/>
          <p:cNvSpPr txBox="1"/>
          <p:nvPr/>
        </p:nvSpPr>
        <p:spPr>
          <a:xfrm>
            <a:off x="6289828" y="1862111"/>
            <a:ext cx="762000" cy="646331"/>
          </a:xfrm>
          <a:prstGeom prst="rect">
            <a:avLst/>
          </a:prstGeom>
          <a:noFill/>
        </p:spPr>
        <p:txBody>
          <a:bodyPr wrap="square" rtlCol="0">
            <a:spAutoFit/>
          </a:bodyPr>
          <a:lstStyle/>
          <a:p>
            <a:r>
              <a:rPr lang="en-US" dirty="0" smtClean="0">
                <a:solidFill>
                  <a:schemeClr val="bg1"/>
                </a:solidFill>
              </a:rPr>
              <a:t>Filter Inlet</a:t>
            </a:r>
            <a:endParaRPr lang="en-US" dirty="0">
              <a:solidFill>
                <a:schemeClr val="bg1"/>
              </a:solidFill>
            </a:endParaRPr>
          </a:p>
        </p:txBody>
      </p:sp>
      <p:sp>
        <p:nvSpPr>
          <p:cNvPr id="6" name="TextBox 5"/>
          <p:cNvSpPr txBox="1"/>
          <p:nvPr/>
        </p:nvSpPr>
        <p:spPr>
          <a:xfrm rot="16026057">
            <a:off x="4569361" y="2602509"/>
            <a:ext cx="1842007" cy="461665"/>
          </a:xfrm>
          <a:prstGeom prst="rect">
            <a:avLst/>
          </a:prstGeom>
          <a:noFill/>
        </p:spPr>
        <p:txBody>
          <a:bodyPr wrap="square" rtlCol="0">
            <a:spAutoFit/>
          </a:bodyPr>
          <a:lstStyle/>
          <a:p>
            <a:r>
              <a:rPr lang="en-US" sz="2400" dirty="0" smtClean="0">
                <a:solidFill>
                  <a:schemeClr val="bg1"/>
                </a:solidFill>
              </a:rPr>
              <a:t>Filter Outlet</a:t>
            </a:r>
            <a:endParaRPr lang="en-US" sz="2400" dirty="0">
              <a:solidFill>
                <a:schemeClr val="bg1"/>
              </a:solidFill>
            </a:endParaRPr>
          </a:p>
        </p:txBody>
      </p:sp>
    </p:spTree>
    <p:extLst>
      <p:ext uri="{BB962C8B-B14F-4D97-AF65-F5344CB8AC3E}">
        <p14:creationId xmlns:p14="http://schemas.microsoft.com/office/powerpoint/2010/main" val="4279023377"/>
      </p:ext>
    </p:extLst>
  </p:cSld>
  <p:clrMapOvr>
    <a:masterClrMapping/>
  </p:clrMapOvr>
  <p:transition>
    <p:fad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descr="IMG_2458a"/>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757237"/>
            <a:ext cx="9144000" cy="6100763"/>
          </a:xfrm>
          <a:prstGeom prst="rect">
            <a:avLst/>
          </a:prstGeom>
          <a:noFill/>
          <a:ln>
            <a:noFill/>
          </a:ln>
        </p:spPr>
      </p:pic>
      <p:pic>
        <p:nvPicPr>
          <p:cNvPr id="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30315" y="-38100"/>
            <a:ext cx="999569" cy="1409700"/>
          </a:xfrm>
          <a:prstGeom prst="rect">
            <a:avLst/>
          </a:prstGeom>
          <a:solidFill>
            <a:schemeClr val="bg1"/>
          </a:solidFill>
          <a:ln>
            <a:noFill/>
          </a:ln>
          <a:effectLst/>
        </p:spPr>
      </p:pic>
      <p:sp>
        <p:nvSpPr>
          <p:cNvPr id="4" name="TextBox 3"/>
          <p:cNvSpPr txBox="1"/>
          <p:nvPr/>
        </p:nvSpPr>
        <p:spPr>
          <a:xfrm rot="16200000">
            <a:off x="2442684" y="2640382"/>
            <a:ext cx="2799164" cy="523220"/>
          </a:xfrm>
          <a:prstGeom prst="rect">
            <a:avLst/>
          </a:prstGeom>
          <a:noFill/>
        </p:spPr>
        <p:txBody>
          <a:bodyPr wrap="none" rtlCol="0">
            <a:spAutoFit/>
          </a:bodyPr>
          <a:lstStyle/>
          <a:p>
            <a:r>
              <a:rPr lang="en-US" sz="2800" dirty="0" smtClean="0"/>
              <a:t>Backwash siphon</a:t>
            </a:r>
            <a:endParaRPr lang="en-US" sz="2800" dirty="0"/>
          </a:p>
        </p:txBody>
      </p:sp>
      <p:sp>
        <p:nvSpPr>
          <p:cNvPr id="5" name="TextBox 4"/>
          <p:cNvSpPr txBox="1"/>
          <p:nvPr/>
        </p:nvSpPr>
        <p:spPr>
          <a:xfrm rot="16418870">
            <a:off x="4119828" y="2623128"/>
            <a:ext cx="2799164" cy="523220"/>
          </a:xfrm>
          <a:prstGeom prst="rect">
            <a:avLst/>
          </a:prstGeom>
          <a:noFill/>
        </p:spPr>
        <p:txBody>
          <a:bodyPr wrap="none" rtlCol="0">
            <a:spAutoFit/>
          </a:bodyPr>
          <a:lstStyle/>
          <a:p>
            <a:r>
              <a:rPr lang="en-US" sz="2800" dirty="0" smtClean="0"/>
              <a:t>Backwash siphon</a:t>
            </a:r>
            <a:endParaRPr lang="en-US" sz="2800" dirty="0"/>
          </a:p>
        </p:txBody>
      </p:sp>
      <p:cxnSp>
        <p:nvCxnSpPr>
          <p:cNvPr id="7" name="Straight Arrow Connector 6"/>
          <p:cNvCxnSpPr/>
          <p:nvPr/>
        </p:nvCxnSpPr>
        <p:spPr>
          <a:xfrm>
            <a:off x="3886200" y="1014147"/>
            <a:ext cx="0" cy="457200"/>
          </a:xfrm>
          <a:prstGeom prst="straightConnector1">
            <a:avLst/>
          </a:prstGeom>
          <a:ln w="5715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H="1">
            <a:off x="5638800" y="1005824"/>
            <a:ext cx="30343" cy="473845"/>
          </a:xfrm>
          <a:prstGeom prst="straightConnector1">
            <a:avLst/>
          </a:prstGeom>
          <a:ln w="5715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3187612"/>
      </p:ext>
    </p:extLst>
  </p:cSld>
  <p:clrMapOvr>
    <a:masterClrMapping/>
  </p:clrMapOvr>
  <p:transition>
    <p:fad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descr="DSC_0159"/>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800100"/>
            <a:ext cx="9144000" cy="6057900"/>
          </a:xfrm>
          <a:prstGeom prst="rect">
            <a:avLst/>
          </a:prstGeom>
          <a:noFill/>
          <a:ln>
            <a:noFill/>
          </a:ln>
        </p:spPr>
      </p:pic>
      <p:pic>
        <p:nvPicPr>
          <p:cNvPr id="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35296" y="-9832"/>
            <a:ext cx="762000" cy="67954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10683443"/>
      </p:ext>
    </p:extLst>
  </p:cSld>
  <p:clrMapOvr>
    <a:masterClrMapping/>
  </p:clrMapOvr>
  <p:transition>
    <p:fad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descr="DSC_0377"/>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800100"/>
            <a:ext cx="9144000" cy="6057900"/>
          </a:xfrm>
          <a:prstGeom prst="rect">
            <a:avLst/>
          </a:prstGeom>
          <a:noFill/>
          <a:ln>
            <a:noFill/>
          </a:ln>
        </p:spPr>
      </p:pic>
      <p:pic>
        <p:nvPicPr>
          <p:cNvPr id="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35296" y="-9832"/>
            <a:ext cx="762000" cy="67954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04332788"/>
      </p:ext>
    </p:extLst>
  </p:cSld>
  <p:clrMapOvr>
    <a:masterClrMapping/>
  </p:clrMapOvr>
  <p:transition>
    <p:fade/>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descr="DSC_0280"/>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800100"/>
            <a:ext cx="9144000" cy="6057900"/>
          </a:xfrm>
          <a:prstGeom prst="rect">
            <a:avLst/>
          </a:prstGeom>
          <a:noFill/>
          <a:ln>
            <a:noFill/>
          </a:ln>
        </p:spPr>
      </p:pic>
    </p:spTree>
    <p:extLst>
      <p:ext uri="{BB962C8B-B14F-4D97-AF65-F5344CB8AC3E}">
        <p14:creationId xmlns:p14="http://schemas.microsoft.com/office/powerpoint/2010/main" val="3503281066"/>
      </p:ext>
    </p:extLst>
  </p:cSld>
  <p:clrMapOvr>
    <a:masterClrMapping/>
  </p:clrMapOvr>
  <p:transition>
    <p:fad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descr="DSC_0437"/>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1409700"/>
            <a:ext cx="9144000" cy="6057900"/>
          </a:xfrm>
          <a:prstGeom prst="rect">
            <a:avLst/>
          </a:prstGeom>
          <a:noFill/>
          <a:ln>
            <a:noFill/>
          </a:ln>
        </p:spPr>
      </p:pic>
      <p:sp>
        <p:nvSpPr>
          <p:cNvPr id="3" name="TextBox 2"/>
          <p:cNvSpPr txBox="1"/>
          <p:nvPr/>
        </p:nvSpPr>
        <p:spPr>
          <a:xfrm rot="350238">
            <a:off x="1057868" y="2227609"/>
            <a:ext cx="2448926" cy="2246769"/>
          </a:xfrm>
          <a:prstGeom prst="rect">
            <a:avLst/>
          </a:prstGeom>
          <a:noFill/>
        </p:spPr>
        <p:txBody>
          <a:bodyPr wrap="square" rtlCol="0">
            <a:spAutoFit/>
          </a:bodyPr>
          <a:lstStyle/>
          <a:p>
            <a:r>
              <a:rPr lang="en-US" sz="2800" dirty="0">
                <a:latin typeface="+mn-lt"/>
              </a:rPr>
              <a:t>Flocculated water </a:t>
            </a:r>
          </a:p>
          <a:p>
            <a:r>
              <a:rPr lang="en-US" sz="2800" dirty="0"/>
              <a:t>e</a:t>
            </a:r>
            <a:r>
              <a:rPr lang="en-US" sz="2800" dirty="0">
                <a:latin typeface="+mn-lt"/>
              </a:rPr>
              <a:t>ntering the sedimentation </a:t>
            </a:r>
            <a:r>
              <a:rPr lang="en-US" sz="2800" dirty="0"/>
              <a:t>t</a:t>
            </a:r>
            <a:r>
              <a:rPr lang="en-US" sz="2800" dirty="0">
                <a:latin typeface="+mn-lt"/>
              </a:rPr>
              <a:t>ank</a:t>
            </a:r>
          </a:p>
        </p:txBody>
      </p:sp>
      <p:sp>
        <p:nvSpPr>
          <p:cNvPr id="4" name="TextBox 3"/>
          <p:cNvSpPr txBox="1"/>
          <p:nvPr/>
        </p:nvSpPr>
        <p:spPr>
          <a:xfrm>
            <a:off x="7086600" y="2341746"/>
            <a:ext cx="1295400" cy="954107"/>
          </a:xfrm>
          <a:prstGeom prst="rect">
            <a:avLst/>
          </a:prstGeom>
          <a:noFill/>
        </p:spPr>
        <p:txBody>
          <a:bodyPr wrap="square" rtlCol="0">
            <a:spAutoFit/>
          </a:bodyPr>
          <a:lstStyle/>
          <a:p>
            <a:r>
              <a:rPr lang="en-US" sz="2800" dirty="0">
                <a:latin typeface="+mn-lt"/>
              </a:rPr>
              <a:t>Settled water</a:t>
            </a:r>
          </a:p>
        </p:txBody>
      </p:sp>
      <p:cxnSp>
        <p:nvCxnSpPr>
          <p:cNvPr id="6" name="Straight Arrow Connector 5"/>
          <p:cNvCxnSpPr/>
          <p:nvPr/>
        </p:nvCxnSpPr>
        <p:spPr>
          <a:xfrm flipH="1">
            <a:off x="6096000" y="2818799"/>
            <a:ext cx="990600" cy="534001"/>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pic>
        <p:nvPicPr>
          <p:cNvPr id="7" name="Picture 2" descr="https://lh6.googleusercontent.com/-khPS_1Dx_mg/U4yW6v-TlHI/AAAAAAAAuoU/JOmPFiBzZcY/s800/IMG_3891a.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16736" y="-28575"/>
            <a:ext cx="1425778" cy="14293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2542295"/>
      </p:ext>
    </p:extLst>
  </p:cSld>
  <p:clrMapOvr>
    <a:masterClrMapping/>
  </p:clrMapOvr>
  <p:transition>
    <p:fade/>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22" name="TextBox 21">
            <a:extLst>
              <a:ext uri="{FF2B5EF4-FFF2-40B4-BE49-F238E27FC236}">
                <a16:creationId xmlns:a16="http://schemas.microsoft.com/office/drawing/2014/main" id="{FEE65D1B-7409-40A7-A734-A2A7602FCC6C}"/>
              </a:ext>
            </a:extLst>
          </p:cNvPr>
          <p:cNvSpPr txBox="1"/>
          <p:nvPr/>
        </p:nvSpPr>
        <p:spPr>
          <a:xfrm>
            <a:off x="4495800" y="6499240"/>
            <a:ext cx="4721086" cy="400110"/>
          </a:xfrm>
          <a:prstGeom prst="rect">
            <a:avLst/>
          </a:prstGeom>
          <a:noFill/>
        </p:spPr>
        <p:txBody>
          <a:bodyPr wrap="square" rtlCol="0">
            <a:spAutoFit/>
          </a:bodyPr>
          <a:lstStyle/>
          <a:p>
            <a:r>
              <a:rPr lang="en-US" sz="2000" dirty="0">
                <a:solidFill>
                  <a:schemeClr val="bg1">
                    <a:lumMod val="75000"/>
                  </a:schemeClr>
                </a:solidFill>
              </a:rPr>
              <a:t>Ctrl + click the pictures to go each section!</a:t>
            </a:r>
          </a:p>
        </p:txBody>
      </p:sp>
      <p:sp>
        <p:nvSpPr>
          <p:cNvPr id="4" name="Rectangle 3">
            <a:extLst>
              <a:ext uri="{FF2B5EF4-FFF2-40B4-BE49-F238E27FC236}">
                <a16:creationId xmlns:a16="http://schemas.microsoft.com/office/drawing/2014/main" id="{FC31D89C-DE2D-4949-A642-35D70303BE2F}"/>
              </a:ext>
            </a:extLst>
          </p:cNvPr>
          <p:cNvSpPr>
            <a:spLocks noGrp="1" noChangeArrowheads="1"/>
          </p:cNvSpPr>
          <p:nvPr>
            <p:ph sz="half" idx="1"/>
          </p:nvPr>
        </p:nvSpPr>
        <p:spPr>
          <a:xfrm>
            <a:off x="2135316" y="1600200"/>
            <a:ext cx="5865684" cy="4827234"/>
          </a:xfrm>
        </p:spPr>
        <p:txBody>
          <a:bodyPr/>
          <a:lstStyle/>
          <a:p>
            <a:r>
              <a:rPr lang="en-US" sz="3400" dirty="0">
                <a:solidFill>
                  <a:schemeClr val="bg1">
                    <a:lumMod val="75000"/>
                  </a:schemeClr>
                </a:solidFill>
              </a:rPr>
              <a:t>How to Innovate and Design</a:t>
            </a:r>
          </a:p>
          <a:p>
            <a:r>
              <a:rPr lang="en-US" sz="3400" dirty="0">
                <a:solidFill>
                  <a:schemeClr val="bg1">
                    <a:lumMod val="75000"/>
                  </a:schemeClr>
                </a:solidFill>
              </a:rPr>
              <a:t>The AguaClara Consortium</a:t>
            </a:r>
          </a:p>
          <a:p>
            <a:r>
              <a:rPr lang="en-US" sz="3400" dirty="0">
                <a:solidFill>
                  <a:schemeClr val="bg1">
                    <a:lumMod val="75000"/>
                  </a:schemeClr>
                </a:solidFill>
              </a:rPr>
              <a:t>High-tech and Elegance</a:t>
            </a:r>
          </a:p>
          <a:p>
            <a:r>
              <a:rPr lang="en-US" sz="3400" dirty="0">
                <a:solidFill>
                  <a:schemeClr val="bg1">
                    <a:lumMod val="75000"/>
                  </a:schemeClr>
                </a:solidFill>
              </a:rPr>
              <a:t>Pride of ownership</a:t>
            </a:r>
          </a:p>
          <a:p>
            <a:r>
              <a:rPr lang="en-US" sz="3400" dirty="0">
                <a:solidFill>
                  <a:schemeClr val="bg1">
                    <a:lumMod val="75000"/>
                  </a:schemeClr>
                </a:solidFill>
              </a:rPr>
              <a:t>AguaClara technologies and plants </a:t>
            </a:r>
          </a:p>
          <a:p>
            <a:r>
              <a:rPr lang="en-US" sz="3400" b="1" dirty="0"/>
              <a:t>Philosophy and Reflections</a:t>
            </a:r>
          </a:p>
          <a:p>
            <a:endParaRPr lang="en-US" sz="3400" dirty="0"/>
          </a:p>
        </p:txBody>
      </p:sp>
      <p:pic>
        <p:nvPicPr>
          <p:cNvPr id="5" name="Picture 2" descr="Birth of Athena from the head of Zeus, with Hephaestus | Greek vase, Athenian black figure kylix">
            <a:hlinkClick r:id="rId3" action="ppaction://hlinksldjump"/>
            <a:extLst>
              <a:ext uri="{FF2B5EF4-FFF2-40B4-BE49-F238E27FC236}">
                <a16:creationId xmlns:a16="http://schemas.microsoft.com/office/drawing/2014/main" id="{13041660-72B1-46FF-A916-4DEE05FDD917}"/>
              </a:ext>
            </a:extLst>
          </p:cNvPr>
          <p:cNvPicPr>
            <a:picLocks noChangeAspect="1" noChangeArrowheads="1"/>
          </p:cNvPicPr>
          <p:nvPr/>
        </p:nvPicPr>
        <p:blipFill>
          <a:blip r:embed="rId4" cstate="print"/>
          <a:srcRect/>
          <a:stretch>
            <a:fillRect/>
          </a:stretch>
        </p:blipFill>
        <p:spPr bwMode="auto">
          <a:xfrm>
            <a:off x="1550677" y="1586753"/>
            <a:ext cx="734827" cy="513937"/>
          </a:xfrm>
          <a:prstGeom prst="rect">
            <a:avLst/>
          </a:prstGeom>
          <a:noFill/>
        </p:spPr>
      </p:pic>
      <p:pic>
        <p:nvPicPr>
          <p:cNvPr id="7" name="Picture 4" descr="http://cdn2-b.examiner.com/sites/default/files/styles/image_content_width/hash/4b/27/MIL%20on_0.jpg?itok=SBV-sY2u">
            <a:hlinkClick r:id="rId5" action="ppaction://hlinksldjump"/>
            <a:extLst>
              <a:ext uri="{FF2B5EF4-FFF2-40B4-BE49-F238E27FC236}">
                <a16:creationId xmlns:a16="http://schemas.microsoft.com/office/drawing/2014/main" id="{DBD93A4D-FDE9-4AE8-B6B6-2B17D06C53DE}"/>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773111" y="3527673"/>
            <a:ext cx="512393" cy="41513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Image result for windmill">
            <a:hlinkClick r:id="rId7" action="ppaction://hlinksldjump"/>
            <a:extLst>
              <a:ext uri="{FF2B5EF4-FFF2-40B4-BE49-F238E27FC236}">
                <a16:creationId xmlns:a16="http://schemas.microsoft.com/office/drawing/2014/main" id="{123EFB7B-1B58-4067-9563-55498E43FCF2}"/>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731992" y="2811851"/>
            <a:ext cx="553512" cy="41513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a:hlinkClick r:id="rId9" action="ppaction://hlinksldjump"/>
            <a:extLst>
              <a:ext uri="{FF2B5EF4-FFF2-40B4-BE49-F238E27FC236}">
                <a16:creationId xmlns:a16="http://schemas.microsoft.com/office/drawing/2014/main" id="{894AE154-40DC-41E9-A7D3-9ACC70A2DC5A}"/>
              </a:ext>
            </a:extLst>
          </p:cNvPr>
          <p:cNvPicPr>
            <a:picLocks noChangeAspect="1" noChangeArrowheads="1"/>
          </p:cNvPicPr>
          <p:nvPr/>
        </p:nvPicPr>
        <p:blipFill>
          <a:blip r:embed="rId10" cstate="print">
            <a:clrChange>
              <a:clrFrom>
                <a:srgbClr val="212830"/>
              </a:clrFrom>
              <a:clrTo>
                <a:srgbClr val="212830">
                  <a:alpha val="0"/>
                </a:srgbClr>
              </a:clrTo>
            </a:clrChange>
            <a:extLst>
              <a:ext uri="{28A0092B-C50C-407E-A947-70E740481C1C}">
                <a14:useLocalDpi xmlns:a14="http://schemas.microsoft.com/office/drawing/2010/main" val="0"/>
              </a:ext>
            </a:extLst>
          </a:blip>
          <a:srcRect/>
          <a:stretch>
            <a:fillRect/>
          </a:stretch>
        </p:blipFill>
        <p:spPr bwMode="auto">
          <a:xfrm>
            <a:off x="1547468" y="4171406"/>
            <a:ext cx="738036" cy="5273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2" descr="https://lh4.googleusercontent.com/-JDVXt4qs_mM/Uu_bub_jnuI/AAAAAAAAtpQ/QNSessXKpxs/s912/IMG_3373a.jpg">
            <a:hlinkClick r:id="rId11" action="ppaction://hlinksldjump"/>
            <a:extLst>
              <a:ext uri="{FF2B5EF4-FFF2-40B4-BE49-F238E27FC236}">
                <a16:creationId xmlns:a16="http://schemas.microsoft.com/office/drawing/2014/main" id="{3FA5DCDE-3AE7-4EBF-9D70-9A60C86CC674}"/>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479905" y="5221941"/>
            <a:ext cx="805599" cy="527349"/>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p:nvGrpSpPr>
        <p:grpSpPr>
          <a:xfrm>
            <a:off x="1547468" y="2247933"/>
            <a:ext cx="731520" cy="449618"/>
            <a:chOff x="1160462" y="2340803"/>
            <a:chExt cx="731520" cy="449618"/>
          </a:xfrm>
        </p:grpSpPr>
        <p:pic>
          <p:nvPicPr>
            <p:cNvPr id="12" name="Picture 4" descr="FINAL LOGO 2.0.pn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160462" y="2340803"/>
              <a:ext cx="731520" cy="23209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AguaClara Reach"/>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1160462" y="2555359"/>
              <a:ext cx="731520" cy="23506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808374419"/>
      </p:ext>
    </p:extLst>
  </p:cSld>
  <p:clrMapOvr>
    <a:masterClrMapping/>
  </p:clrMapOvr>
  <p:transition>
    <p:fade/>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Three </a:t>
            </a:r>
            <a:r>
              <a:rPr lang="en-US" dirty="0"/>
              <a:t>Key </a:t>
            </a:r>
            <a:r>
              <a:rPr lang="en-US" dirty="0" smtClean="0"/>
              <a:t>Ideas</a:t>
            </a:r>
            <a:endParaRPr lang="en-US" dirty="0"/>
          </a:p>
        </p:txBody>
      </p:sp>
      <p:sp>
        <p:nvSpPr>
          <p:cNvPr id="3" name="Content Placeholder 2"/>
          <p:cNvSpPr>
            <a:spLocks noGrp="1"/>
          </p:cNvSpPr>
          <p:nvPr>
            <p:ph idx="1"/>
          </p:nvPr>
        </p:nvSpPr>
        <p:spPr/>
        <p:txBody>
          <a:bodyPr/>
          <a:lstStyle/>
          <a:p>
            <a:r>
              <a:rPr lang="en-US" dirty="0"/>
              <a:t>AguaClara is </a:t>
            </a:r>
            <a:r>
              <a:rPr lang="en-US" b="1" dirty="0"/>
              <a:t>open source </a:t>
            </a:r>
            <a:r>
              <a:rPr lang="en-US" dirty="0"/>
              <a:t>engineering: </a:t>
            </a:r>
          </a:p>
          <a:p>
            <a:pPr lvl="1"/>
            <a:r>
              <a:rPr lang="en-US" dirty="0"/>
              <a:t>Many inventions, </a:t>
            </a:r>
            <a:r>
              <a:rPr lang="en-US" b="1" dirty="0"/>
              <a:t>ZERO patents</a:t>
            </a:r>
          </a:p>
          <a:p>
            <a:pPr lvl="1"/>
            <a:r>
              <a:rPr lang="en-US" dirty="0"/>
              <a:t>Our technologies are described on our website and published in the literature. </a:t>
            </a:r>
          </a:p>
          <a:p>
            <a:pPr lvl="1"/>
            <a:r>
              <a:rPr lang="en-US" dirty="0"/>
              <a:t>Our </a:t>
            </a:r>
            <a:r>
              <a:rPr lang="en-US" dirty="0">
                <a:hlinkClick r:id="rId3"/>
              </a:rPr>
              <a:t>example designs are available on the web</a:t>
            </a:r>
            <a:r>
              <a:rPr lang="en-US" dirty="0"/>
              <a:t>! </a:t>
            </a:r>
          </a:p>
          <a:p>
            <a:r>
              <a:rPr lang="en-US" dirty="0"/>
              <a:t>Our technologies </a:t>
            </a:r>
            <a:r>
              <a:rPr lang="en-US" b="1" dirty="0"/>
              <a:t>use ZERO electricity </a:t>
            </a:r>
            <a:r>
              <a:rPr lang="en-US" dirty="0"/>
              <a:t>(except for batteries in the </a:t>
            </a:r>
            <a:r>
              <a:rPr lang="en-US" dirty="0" err="1"/>
              <a:t>turbidimeters</a:t>
            </a:r>
            <a:r>
              <a:rPr lang="en-US" dirty="0" smtClean="0"/>
              <a:t>)</a:t>
            </a:r>
          </a:p>
          <a:p>
            <a:r>
              <a:rPr lang="en-US" dirty="0" smtClean="0"/>
              <a:t>Our innovation is based on </a:t>
            </a:r>
            <a:r>
              <a:rPr lang="en-US" b="1" dirty="0" smtClean="0"/>
              <a:t>feedback</a:t>
            </a:r>
            <a:r>
              <a:rPr lang="en-US" dirty="0" smtClean="0"/>
              <a:t> and ongoing connections with plant operators</a:t>
            </a:r>
            <a:endParaRPr lang="en-US" dirty="0"/>
          </a:p>
        </p:txBody>
      </p:sp>
    </p:spTree>
    <p:extLst>
      <p:ext uri="{BB962C8B-B14F-4D97-AF65-F5344CB8AC3E}">
        <p14:creationId xmlns:p14="http://schemas.microsoft.com/office/powerpoint/2010/main" val="3538074785"/>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Inventing Perfection</a:t>
            </a:r>
          </a:p>
        </p:txBody>
      </p:sp>
      <p:sp>
        <p:nvSpPr>
          <p:cNvPr id="3" name="Content Placeholder 2"/>
          <p:cNvSpPr>
            <a:spLocks noGrp="1"/>
          </p:cNvSpPr>
          <p:nvPr>
            <p:ph idx="1"/>
          </p:nvPr>
        </p:nvSpPr>
        <p:spPr>
          <a:xfrm>
            <a:off x="228600" y="1600200"/>
            <a:ext cx="8229600" cy="4525963"/>
          </a:xfrm>
        </p:spPr>
        <p:txBody>
          <a:bodyPr/>
          <a:lstStyle/>
          <a:p>
            <a:r>
              <a:rPr lang="en-US" i="1" dirty="0"/>
              <a:t>“Furthermore, as the full scale plant is already in operation, the need for further design changes is not clear.”</a:t>
            </a:r>
            <a:br>
              <a:rPr lang="en-US" i="1" dirty="0"/>
            </a:br>
            <a:r>
              <a:rPr lang="en-US" i="1" dirty="0"/>
              <a:t>			-(Anonymous Reviewer)</a:t>
            </a:r>
          </a:p>
          <a:p>
            <a:r>
              <a:rPr lang="en-US" i="1" dirty="0"/>
              <a:t>Ideas spring fully formed </a:t>
            </a:r>
            <a:br>
              <a:rPr lang="en-US" i="1" dirty="0"/>
            </a:br>
            <a:r>
              <a:rPr lang="en-US" i="1" dirty="0"/>
              <a:t>from their creator’s mind?</a:t>
            </a:r>
          </a:p>
          <a:p>
            <a:r>
              <a:rPr lang="en-US" dirty="0"/>
              <a:t>Athena leaped from Zeus's </a:t>
            </a:r>
            <a:br>
              <a:rPr lang="en-US" dirty="0"/>
            </a:br>
            <a:r>
              <a:rPr lang="en-US" dirty="0"/>
              <a:t>head, fully grown and armed</a:t>
            </a:r>
          </a:p>
          <a:p>
            <a:endParaRPr lang="en-US" i="1" dirty="0"/>
          </a:p>
          <a:p>
            <a:endParaRPr lang="en-US" dirty="0"/>
          </a:p>
          <a:p>
            <a:endParaRPr lang="en-US" dirty="0"/>
          </a:p>
        </p:txBody>
      </p:sp>
      <p:sp>
        <p:nvSpPr>
          <p:cNvPr id="4" name="TextBox 3"/>
          <p:cNvSpPr txBox="1"/>
          <p:nvPr/>
        </p:nvSpPr>
        <p:spPr>
          <a:xfrm>
            <a:off x="685800" y="6248400"/>
            <a:ext cx="5667705" cy="461665"/>
          </a:xfrm>
          <a:prstGeom prst="rect">
            <a:avLst/>
          </a:prstGeom>
          <a:noFill/>
        </p:spPr>
        <p:txBody>
          <a:bodyPr wrap="none" rtlCol="0">
            <a:spAutoFit/>
          </a:bodyPr>
          <a:lstStyle/>
          <a:p>
            <a:r>
              <a:rPr lang="en-US" sz="2400" dirty="0">
                <a:hlinkClick r:id="rId3"/>
              </a:rPr>
              <a:t>http://designserver.cee.cornell.edu/Designs</a:t>
            </a:r>
            <a:endParaRPr lang="en-US" sz="2400" dirty="0">
              <a:latin typeface="+mn-lt"/>
            </a:endParaRPr>
          </a:p>
        </p:txBody>
      </p:sp>
      <p:pic>
        <p:nvPicPr>
          <p:cNvPr id="143362" name="Picture 2" descr="Birth of Athena from the head of Zeus, with Hephaestus | Greek vase, Athenian black figure kylix"/>
          <p:cNvPicPr>
            <a:picLocks noChangeAspect="1" noChangeArrowheads="1"/>
          </p:cNvPicPr>
          <p:nvPr/>
        </p:nvPicPr>
        <p:blipFill>
          <a:blip r:embed="rId4" cstate="print"/>
          <a:srcRect/>
          <a:stretch>
            <a:fillRect/>
          </a:stretch>
        </p:blipFill>
        <p:spPr bwMode="auto">
          <a:xfrm>
            <a:off x="5704300" y="3733800"/>
            <a:ext cx="3287299" cy="2299133"/>
          </a:xfrm>
          <a:prstGeom prst="rect">
            <a:avLst/>
          </a:prstGeom>
          <a:noFill/>
        </p:spPr>
      </p:pic>
    </p:spTree>
    <p:extLst>
      <p:ext uri="{BB962C8B-B14F-4D97-AF65-F5344CB8AC3E}">
        <p14:creationId xmlns:p14="http://schemas.microsoft.com/office/powerpoint/2010/main" val="2103616849"/>
      </p:ext>
    </p:extLst>
  </p:cSld>
  <p:clrMapOvr>
    <a:masterClrMapping/>
  </p:clrMapOvr>
  <p:transition>
    <p:fade/>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Resilience</a:t>
            </a:r>
            <a:endParaRPr lang="en-US" dirty="0"/>
          </a:p>
        </p:txBody>
      </p:sp>
      <p:sp>
        <p:nvSpPr>
          <p:cNvPr id="3" name="Content Placeholder 2"/>
          <p:cNvSpPr>
            <a:spLocks noGrp="1"/>
          </p:cNvSpPr>
          <p:nvPr>
            <p:ph idx="1"/>
          </p:nvPr>
        </p:nvSpPr>
        <p:spPr/>
        <p:txBody>
          <a:bodyPr/>
          <a:lstStyle/>
          <a:p>
            <a:r>
              <a:rPr lang="en-US" dirty="0" smtClean="0"/>
              <a:t>We sometimes make the mistake of designing for steady state and forgetting about startup (NYC blackout in 1977</a:t>
            </a:r>
          </a:p>
          <a:p>
            <a:r>
              <a:rPr lang="en-US" dirty="0" smtClean="0"/>
              <a:t>The USA has had stability for decades</a:t>
            </a:r>
          </a:p>
          <a:p>
            <a:pPr lvl="1"/>
            <a:r>
              <a:rPr lang="en-US" dirty="0" smtClean="0"/>
              <a:t>Climate change is changing that</a:t>
            </a:r>
          </a:p>
          <a:p>
            <a:pPr lvl="1"/>
            <a:r>
              <a:rPr lang="en-US" dirty="0" smtClean="0"/>
              <a:t>A breakdown in global trade could block replacement parts</a:t>
            </a:r>
          </a:p>
          <a:p>
            <a:r>
              <a:rPr lang="en-US" dirty="0" smtClean="0"/>
              <a:t>Water supply is critical infrastructure and should be designed for resilience and rapid recovery after a disaster</a:t>
            </a:r>
          </a:p>
          <a:p>
            <a:endParaRPr lang="en-US" dirty="0"/>
          </a:p>
        </p:txBody>
      </p:sp>
    </p:spTree>
    <p:extLst>
      <p:ext uri="{BB962C8B-B14F-4D97-AF65-F5344CB8AC3E}">
        <p14:creationId xmlns:p14="http://schemas.microsoft.com/office/powerpoint/2010/main" val="2445613351"/>
      </p:ext>
    </p:extLst>
  </p:cSld>
  <p:clrMapOvr>
    <a:masterClrMapping/>
  </p:clrMapOvr>
  <p:transition>
    <p:fade/>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266699" y="1600200"/>
            <a:ext cx="4305302" cy="3886200"/>
          </a:xfrm>
          <a:custGeom>
            <a:avLst/>
            <a:gdLst>
              <a:gd name="connsiteX0" fmla="*/ 0 w 2552699"/>
              <a:gd name="connsiteY0" fmla="*/ 0 h 4305300"/>
              <a:gd name="connsiteX1" fmla="*/ 2127241 w 2552699"/>
              <a:gd name="connsiteY1" fmla="*/ 0 h 4305300"/>
              <a:gd name="connsiteX2" fmla="*/ 2552699 w 2552699"/>
              <a:gd name="connsiteY2" fmla="*/ 425458 h 4305300"/>
              <a:gd name="connsiteX3" fmla="*/ 2552699 w 2552699"/>
              <a:gd name="connsiteY3" fmla="*/ 4305300 h 4305300"/>
              <a:gd name="connsiteX4" fmla="*/ 0 w 2552699"/>
              <a:gd name="connsiteY4" fmla="*/ 4305300 h 4305300"/>
              <a:gd name="connsiteX5" fmla="*/ 0 w 2552699"/>
              <a:gd name="connsiteY5" fmla="*/ 0 h 430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52699" h="4305300">
                <a:moveTo>
                  <a:pt x="0" y="4305299"/>
                </a:moveTo>
                <a:lnTo>
                  <a:pt x="0" y="717564"/>
                </a:lnTo>
                <a:cubicBezTo>
                  <a:pt x="0" y="321265"/>
                  <a:pt x="112942" y="1"/>
                  <a:pt x="252263" y="1"/>
                </a:cubicBezTo>
                <a:lnTo>
                  <a:pt x="2552699" y="1"/>
                </a:lnTo>
                <a:lnTo>
                  <a:pt x="2552699" y="4305299"/>
                </a:lnTo>
                <a:lnTo>
                  <a:pt x="0" y="4305299"/>
                </a:lnTo>
                <a:close/>
              </a:path>
            </a:pathLst>
          </a:custGeom>
          <a:ln>
            <a:solidFill>
              <a:schemeClr val="accent1"/>
            </a:solidFill>
          </a:ln>
        </p:spPr>
        <p:style>
          <a:lnRef idx="3">
            <a:schemeClr val="accent2">
              <a:shade val="80000"/>
              <a:hueOff val="0"/>
              <a:satOff val="0"/>
              <a:lumOff val="0"/>
              <a:alphaOff val="0"/>
            </a:schemeClr>
          </a:lnRef>
          <a:fillRef idx="1">
            <a:schemeClr val="lt1">
              <a:hueOff val="0"/>
              <a:satOff val="0"/>
              <a:lumOff val="0"/>
              <a:alphaOff val="0"/>
            </a:schemeClr>
          </a:fillRef>
          <a:effectRef idx="1">
            <a:schemeClr val="lt1">
              <a:hueOff val="0"/>
              <a:satOff val="0"/>
              <a:lumOff val="0"/>
              <a:alphaOff val="0"/>
            </a:schemeClr>
          </a:effectRef>
          <a:fontRef idx="minor">
            <a:schemeClr val="dk1">
              <a:hueOff val="0"/>
              <a:satOff val="0"/>
              <a:lumOff val="0"/>
              <a:alphaOff val="0"/>
            </a:schemeClr>
          </a:fontRef>
        </p:style>
        <p:txBody>
          <a:bodyPr spcFirstLastPara="0" vert="horz" wrap="square" lIns="156464" tIns="156464" rIns="156464" bIns="794638" numCol="1" spcCol="1270" anchor="t" anchorCtr="0">
            <a:noAutofit/>
          </a:bodyPr>
          <a:lstStyle/>
          <a:p>
            <a:pPr lvl="0" algn="ctr" defTabSz="977900">
              <a:lnSpc>
                <a:spcPct val="90000"/>
              </a:lnSpc>
              <a:spcBef>
                <a:spcPct val="0"/>
              </a:spcBef>
              <a:spcAft>
                <a:spcPct val="35000"/>
              </a:spcAft>
            </a:pPr>
            <a:r>
              <a:rPr lang="en-US" sz="2200" u="sng" kern="1200" dirty="0" smtClean="0"/>
              <a:t>Implementation </a:t>
            </a:r>
            <a:r>
              <a:rPr lang="en-US" sz="2200" u="sng" kern="1200" dirty="0"/>
              <a:t>COST</a:t>
            </a:r>
          </a:p>
          <a:p>
            <a:pPr lvl="0" algn="ctr" defTabSz="977900">
              <a:lnSpc>
                <a:spcPct val="90000"/>
              </a:lnSpc>
              <a:spcBef>
                <a:spcPct val="0"/>
              </a:spcBef>
              <a:spcAft>
                <a:spcPct val="35000"/>
              </a:spcAft>
            </a:pPr>
            <a:r>
              <a:rPr lang="en-US" sz="2200" kern="1200" dirty="0" smtClean="0"/>
              <a:t>$100,000 </a:t>
            </a:r>
            <a:r>
              <a:rPr lang="en-US" sz="2200" kern="1200" dirty="0"/>
              <a:t>+ $8000 per L/s of capacity*</a:t>
            </a:r>
          </a:p>
        </p:txBody>
      </p:sp>
      <p:sp>
        <p:nvSpPr>
          <p:cNvPr id="5" name="Freeform 4"/>
          <p:cNvSpPr/>
          <p:nvPr/>
        </p:nvSpPr>
        <p:spPr>
          <a:xfrm>
            <a:off x="4571999" y="1600200"/>
            <a:ext cx="4305301" cy="3886199"/>
          </a:xfrm>
          <a:custGeom>
            <a:avLst/>
            <a:gdLst>
              <a:gd name="connsiteX0" fmla="*/ 0 w 4305300"/>
              <a:gd name="connsiteY0" fmla="*/ 0 h 2552699"/>
              <a:gd name="connsiteX1" fmla="*/ 3879842 w 4305300"/>
              <a:gd name="connsiteY1" fmla="*/ 0 h 2552699"/>
              <a:gd name="connsiteX2" fmla="*/ 4305300 w 4305300"/>
              <a:gd name="connsiteY2" fmla="*/ 425458 h 2552699"/>
              <a:gd name="connsiteX3" fmla="*/ 4305300 w 4305300"/>
              <a:gd name="connsiteY3" fmla="*/ 2552699 h 2552699"/>
              <a:gd name="connsiteX4" fmla="*/ 0 w 4305300"/>
              <a:gd name="connsiteY4" fmla="*/ 2552699 h 2552699"/>
              <a:gd name="connsiteX5" fmla="*/ 0 w 4305300"/>
              <a:gd name="connsiteY5" fmla="*/ 0 h 2552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05300" h="2552699">
                <a:moveTo>
                  <a:pt x="0" y="0"/>
                </a:moveTo>
                <a:lnTo>
                  <a:pt x="3879842" y="0"/>
                </a:lnTo>
                <a:cubicBezTo>
                  <a:pt x="4114816" y="0"/>
                  <a:pt x="4305300" y="190484"/>
                  <a:pt x="4305300" y="425458"/>
                </a:cubicBezTo>
                <a:lnTo>
                  <a:pt x="4305300" y="2552699"/>
                </a:lnTo>
                <a:lnTo>
                  <a:pt x="0" y="2552699"/>
                </a:lnTo>
                <a:lnTo>
                  <a:pt x="0" y="0"/>
                </a:lnTo>
                <a:close/>
              </a:path>
            </a:pathLst>
          </a:custGeom>
          <a:ln>
            <a:solidFill>
              <a:schemeClr val="accent1"/>
            </a:solidFill>
          </a:ln>
        </p:spPr>
        <p:style>
          <a:lnRef idx="3">
            <a:schemeClr val="accent2">
              <a:shade val="80000"/>
              <a:hueOff val="0"/>
              <a:satOff val="0"/>
              <a:lumOff val="0"/>
              <a:alphaOff val="0"/>
            </a:schemeClr>
          </a:lnRef>
          <a:fillRef idx="1">
            <a:schemeClr val="lt1">
              <a:hueOff val="0"/>
              <a:satOff val="0"/>
              <a:lumOff val="0"/>
              <a:alphaOff val="0"/>
            </a:schemeClr>
          </a:fillRef>
          <a:effectRef idx="1">
            <a:schemeClr val="lt1">
              <a:hueOff val="0"/>
              <a:satOff val="0"/>
              <a:lumOff val="0"/>
              <a:alphaOff val="0"/>
            </a:schemeClr>
          </a:effectRef>
          <a:fontRef idx="minor">
            <a:schemeClr val="dk1">
              <a:hueOff val="0"/>
              <a:satOff val="0"/>
              <a:lumOff val="0"/>
              <a:alphaOff val="0"/>
            </a:schemeClr>
          </a:fontRef>
        </p:style>
        <p:txBody>
          <a:bodyPr spcFirstLastPara="0" vert="horz" wrap="square" lIns="156464" tIns="156464" rIns="156464" bIns="794638" numCol="1" spcCol="1270" anchor="t" anchorCtr="0">
            <a:noAutofit/>
          </a:bodyPr>
          <a:lstStyle/>
          <a:p>
            <a:pPr lvl="0" algn="ctr" defTabSz="977900">
              <a:lnSpc>
                <a:spcPct val="90000"/>
              </a:lnSpc>
              <a:spcBef>
                <a:spcPct val="0"/>
              </a:spcBef>
              <a:spcAft>
                <a:spcPct val="35000"/>
              </a:spcAft>
            </a:pPr>
            <a:r>
              <a:rPr lang="en-US" sz="2200" u="sng" kern="1200" dirty="0"/>
              <a:t>OPERATING COST</a:t>
            </a:r>
          </a:p>
          <a:p>
            <a:pPr lvl="0" algn="ctr" defTabSz="977900">
              <a:lnSpc>
                <a:spcPct val="90000"/>
              </a:lnSpc>
              <a:spcBef>
                <a:spcPct val="0"/>
              </a:spcBef>
              <a:spcAft>
                <a:spcPct val="35000"/>
              </a:spcAft>
            </a:pPr>
            <a:r>
              <a:rPr lang="en-US" sz="2200" kern="1200" dirty="0"/>
              <a:t>$5 per person per year</a:t>
            </a:r>
          </a:p>
          <a:p>
            <a:pPr lvl="0" algn="ctr" defTabSz="977900">
              <a:lnSpc>
                <a:spcPct val="90000"/>
              </a:lnSpc>
              <a:spcBef>
                <a:spcPct val="0"/>
              </a:spcBef>
              <a:spcAft>
                <a:spcPct val="35000"/>
              </a:spcAft>
            </a:pPr>
            <a:r>
              <a:rPr lang="en-US" sz="2200" kern="1200" dirty="0"/>
              <a:t>or $50 per </a:t>
            </a:r>
            <a:r>
              <a:rPr lang="en-US" sz="2200" b="1" kern="1200" dirty="0"/>
              <a:t>million</a:t>
            </a:r>
            <a:r>
              <a:rPr lang="en-US" sz="2200" kern="1200" dirty="0"/>
              <a:t> liters</a:t>
            </a:r>
          </a:p>
        </p:txBody>
      </p:sp>
      <p:sp>
        <p:nvSpPr>
          <p:cNvPr id="6" name="Freeform 5"/>
          <p:cNvSpPr/>
          <p:nvPr/>
        </p:nvSpPr>
        <p:spPr>
          <a:xfrm>
            <a:off x="266700" y="5486399"/>
            <a:ext cx="4305301" cy="1219198"/>
          </a:xfrm>
          <a:custGeom>
            <a:avLst/>
            <a:gdLst>
              <a:gd name="connsiteX0" fmla="*/ 0 w 4305300"/>
              <a:gd name="connsiteY0" fmla="*/ 0 h 2552699"/>
              <a:gd name="connsiteX1" fmla="*/ 3879842 w 4305300"/>
              <a:gd name="connsiteY1" fmla="*/ 0 h 2552699"/>
              <a:gd name="connsiteX2" fmla="*/ 4305300 w 4305300"/>
              <a:gd name="connsiteY2" fmla="*/ 425458 h 2552699"/>
              <a:gd name="connsiteX3" fmla="*/ 4305300 w 4305300"/>
              <a:gd name="connsiteY3" fmla="*/ 2552699 h 2552699"/>
              <a:gd name="connsiteX4" fmla="*/ 0 w 4305300"/>
              <a:gd name="connsiteY4" fmla="*/ 2552699 h 2552699"/>
              <a:gd name="connsiteX5" fmla="*/ 0 w 4305300"/>
              <a:gd name="connsiteY5" fmla="*/ 0 h 2552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05300" h="2552699">
                <a:moveTo>
                  <a:pt x="4305300" y="2552699"/>
                </a:moveTo>
                <a:lnTo>
                  <a:pt x="425458" y="2552699"/>
                </a:lnTo>
                <a:cubicBezTo>
                  <a:pt x="190484" y="2552699"/>
                  <a:pt x="0" y="2362215"/>
                  <a:pt x="0" y="2127241"/>
                </a:cubicBezTo>
                <a:lnTo>
                  <a:pt x="0" y="0"/>
                </a:lnTo>
                <a:lnTo>
                  <a:pt x="4305300" y="0"/>
                </a:lnTo>
                <a:lnTo>
                  <a:pt x="4305300" y="2552699"/>
                </a:lnTo>
                <a:close/>
              </a:path>
            </a:pathLst>
          </a:custGeom>
          <a:ln>
            <a:solidFill>
              <a:schemeClr val="accent1"/>
            </a:solidFill>
          </a:ln>
        </p:spPr>
        <p:style>
          <a:lnRef idx="3">
            <a:schemeClr val="accent2">
              <a:shade val="80000"/>
              <a:hueOff val="0"/>
              <a:satOff val="0"/>
              <a:lumOff val="0"/>
              <a:alphaOff val="0"/>
            </a:schemeClr>
          </a:lnRef>
          <a:fillRef idx="1">
            <a:schemeClr val="lt1">
              <a:hueOff val="0"/>
              <a:satOff val="0"/>
              <a:lumOff val="0"/>
              <a:alphaOff val="0"/>
            </a:schemeClr>
          </a:fillRef>
          <a:effectRef idx="1">
            <a:schemeClr val="lt1">
              <a:hueOff val="0"/>
              <a:satOff val="0"/>
              <a:lumOff val="0"/>
              <a:alphaOff val="0"/>
            </a:schemeClr>
          </a:effectRef>
          <a:fontRef idx="minor">
            <a:schemeClr val="dk1">
              <a:hueOff val="0"/>
              <a:satOff val="0"/>
              <a:lumOff val="0"/>
              <a:alphaOff val="0"/>
            </a:schemeClr>
          </a:fontRef>
        </p:style>
        <p:txBody>
          <a:bodyPr spcFirstLastPara="0" vert="horz" wrap="square" lIns="156463" tIns="182880" rIns="156465" bIns="156463" numCol="1" spcCol="1270" anchor="t" anchorCtr="0">
            <a:noAutofit/>
          </a:bodyPr>
          <a:lstStyle/>
          <a:p>
            <a:pPr lvl="0" algn="ctr" defTabSz="977900">
              <a:lnSpc>
                <a:spcPct val="90000"/>
              </a:lnSpc>
              <a:spcBef>
                <a:spcPct val="0"/>
              </a:spcBef>
              <a:spcAft>
                <a:spcPct val="35000"/>
              </a:spcAft>
            </a:pPr>
            <a:endParaRPr lang="en-US" sz="2200" kern="1200" dirty="0"/>
          </a:p>
        </p:txBody>
      </p:sp>
      <p:sp>
        <p:nvSpPr>
          <p:cNvPr id="7" name="Freeform 6"/>
          <p:cNvSpPr/>
          <p:nvPr/>
        </p:nvSpPr>
        <p:spPr>
          <a:xfrm>
            <a:off x="4571999" y="5486400"/>
            <a:ext cx="4305301" cy="1219198"/>
          </a:xfrm>
          <a:custGeom>
            <a:avLst/>
            <a:gdLst>
              <a:gd name="connsiteX0" fmla="*/ 0 w 2552699"/>
              <a:gd name="connsiteY0" fmla="*/ 0 h 4305300"/>
              <a:gd name="connsiteX1" fmla="*/ 2127241 w 2552699"/>
              <a:gd name="connsiteY1" fmla="*/ 0 h 4305300"/>
              <a:gd name="connsiteX2" fmla="*/ 2552699 w 2552699"/>
              <a:gd name="connsiteY2" fmla="*/ 425458 h 4305300"/>
              <a:gd name="connsiteX3" fmla="*/ 2552699 w 2552699"/>
              <a:gd name="connsiteY3" fmla="*/ 4305300 h 4305300"/>
              <a:gd name="connsiteX4" fmla="*/ 0 w 2552699"/>
              <a:gd name="connsiteY4" fmla="*/ 4305300 h 4305300"/>
              <a:gd name="connsiteX5" fmla="*/ 0 w 2552699"/>
              <a:gd name="connsiteY5" fmla="*/ 0 h 430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52699" h="4305300">
                <a:moveTo>
                  <a:pt x="2552699" y="1"/>
                </a:moveTo>
                <a:lnTo>
                  <a:pt x="2552699" y="3587736"/>
                </a:lnTo>
                <a:cubicBezTo>
                  <a:pt x="2552699" y="3984035"/>
                  <a:pt x="2439757" y="4305299"/>
                  <a:pt x="2300436" y="4305299"/>
                </a:cubicBezTo>
                <a:lnTo>
                  <a:pt x="0" y="4305299"/>
                </a:lnTo>
                <a:lnTo>
                  <a:pt x="0" y="1"/>
                </a:lnTo>
                <a:lnTo>
                  <a:pt x="2552699" y="1"/>
                </a:lnTo>
                <a:close/>
              </a:path>
            </a:pathLst>
          </a:custGeom>
          <a:ln>
            <a:solidFill>
              <a:schemeClr val="accent1"/>
            </a:solidFill>
          </a:ln>
        </p:spPr>
        <p:style>
          <a:lnRef idx="3">
            <a:schemeClr val="accent2">
              <a:shade val="80000"/>
              <a:hueOff val="0"/>
              <a:satOff val="0"/>
              <a:lumOff val="0"/>
              <a:alphaOff val="0"/>
            </a:schemeClr>
          </a:lnRef>
          <a:fillRef idx="1">
            <a:schemeClr val="lt1">
              <a:hueOff val="0"/>
              <a:satOff val="0"/>
              <a:lumOff val="0"/>
              <a:alphaOff val="0"/>
            </a:schemeClr>
          </a:fillRef>
          <a:effectRef idx="1">
            <a:schemeClr val="lt1">
              <a:hueOff val="0"/>
              <a:satOff val="0"/>
              <a:lumOff val="0"/>
              <a:alphaOff val="0"/>
            </a:schemeClr>
          </a:effectRef>
          <a:fontRef idx="minor">
            <a:schemeClr val="dk1">
              <a:hueOff val="0"/>
              <a:satOff val="0"/>
              <a:lumOff val="0"/>
              <a:alphaOff val="0"/>
            </a:schemeClr>
          </a:fontRef>
        </p:style>
        <p:txBody>
          <a:bodyPr spcFirstLastPara="0" vert="horz" wrap="square" lIns="156465" tIns="182880" rIns="156464" bIns="156464" numCol="1" spcCol="1270" anchor="t" anchorCtr="0">
            <a:noAutofit/>
          </a:bodyPr>
          <a:lstStyle/>
          <a:p>
            <a:pPr lvl="0" algn="ctr" defTabSz="977900">
              <a:lnSpc>
                <a:spcPct val="90000"/>
              </a:lnSpc>
              <a:spcBef>
                <a:spcPct val="0"/>
              </a:spcBef>
              <a:spcAft>
                <a:spcPct val="35000"/>
              </a:spcAft>
            </a:pPr>
            <a:endParaRPr lang="en-US" sz="2200" kern="1200" dirty="0"/>
          </a:p>
        </p:txBody>
      </p:sp>
      <p:pic>
        <p:nvPicPr>
          <p:cNvPr id="9" name="Picture 2" descr="https://lh4.googleusercontent.com/-JDVXt4qs_mM/Uu_bub_jnuI/AAAAAAAAtpQ/QNSessXKpxs/s912/IMG_3373a.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200" y="3347678"/>
            <a:ext cx="3212770" cy="2103095"/>
          </a:xfrm>
          <a:prstGeom prst="rect">
            <a:avLst/>
          </a:prstGeom>
          <a:noFill/>
          <a:extLst>
            <a:ext uri="{909E8E84-426E-40DD-AFC4-6F175D3DCCD1}">
              <a14:hiddenFill xmlns:a14="http://schemas.microsoft.com/office/drawing/2010/main">
                <a:solidFill>
                  <a:srgbClr val="FFFFFF"/>
                </a:solidFill>
              </a14:hiddenFill>
            </a:ext>
          </a:extLst>
        </p:spPr>
      </p:pic>
      <p:sp>
        <p:nvSpPr>
          <p:cNvPr id="12" name="Title 11"/>
          <p:cNvSpPr>
            <a:spLocks noGrp="1"/>
          </p:cNvSpPr>
          <p:nvPr>
            <p:ph type="title"/>
          </p:nvPr>
        </p:nvSpPr>
        <p:spPr>
          <a:xfrm>
            <a:off x="457200" y="228600"/>
            <a:ext cx="8458200" cy="767023"/>
          </a:xfrm>
        </p:spPr>
        <p:txBody>
          <a:bodyPr/>
          <a:lstStyle/>
          <a:p>
            <a:r>
              <a:rPr lang="en-US" dirty="0"/>
              <a:t>How Much Does it Cost?</a:t>
            </a:r>
          </a:p>
        </p:txBody>
      </p:sp>
      <p:pic>
        <p:nvPicPr>
          <p:cNvPr id="4099" name="Picture 3"/>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a:stretch/>
        </p:blipFill>
        <p:spPr bwMode="auto">
          <a:xfrm>
            <a:off x="5206835" y="3347678"/>
            <a:ext cx="3209544" cy="20961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4495800" y="5510150"/>
            <a:ext cx="152400" cy="11795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2286000" y="5697895"/>
            <a:ext cx="4572000" cy="820225"/>
          </a:xfrm>
          <a:prstGeom prst="rect">
            <a:avLst/>
          </a:prstGeom>
        </p:spPr>
        <p:txBody>
          <a:bodyPr>
            <a:spAutoFit/>
          </a:bodyPr>
          <a:lstStyle/>
          <a:p>
            <a:pPr lvl="0" algn="ctr" defTabSz="977900">
              <a:lnSpc>
                <a:spcPct val="90000"/>
              </a:lnSpc>
              <a:spcBef>
                <a:spcPct val="0"/>
              </a:spcBef>
              <a:spcAft>
                <a:spcPct val="35000"/>
              </a:spcAft>
            </a:pPr>
            <a:r>
              <a:rPr lang="en-US" sz="2200" u="sng" dirty="0">
                <a:solidFill>
                  <a:srgbClr val="000000">
                    <a:hueOff val="0"/>
                    <a:satOff val="0"/>
                    <a:lumOff val="0"/>
                    <a:alphaOff val="0"/>
                  </a:srgbClr>
                </a:solidFill>
              </a:rPr>
              <a:t>ELECTRICITY COST</a:t>
            </a:r>
          </a:p>
          <a:p>
            <a:pPr lvl="0" algn="ctr" defTabSz="977900">
              <a:lnSpc>
                <a:spcPct val="90000"/>
              </a:lnSpc>
              <a:spcBef>
                <a:spcPct val="0"/>
              </a:spcBef>
              <a:spcAft>
                <a:spcPct val="35000"/>
              </a:spcAft>
            </a:pPr>
            <a:r>
              <a:rPr lang="en-US" sz="2200" dirty="0">
                <a:solidFill>
                  <a:srgbClr val="000000">
                    <a:hueOff val="0"/>
                    <a:satOff val="0"/>
                    <a:lumOff val="0"/>
                    <a:alphaOff val="0"/>
                  </a:srgbClr>
                </a:solidFill>
              </a:rPr>
              <a:t>ZERO	</a:t>
            </a:r>
          </a:p>
        </p:txBody>
      </p:sp>
      <p:sp>
        <p:nvSpPr>
          <p:cNvPr id="3" name="Rectangle 2"/>
          <p:cNvSpPr/>
          <p:nvPr/>
        </p:nvSpPr>
        <p:spPr>
          <a:xfrm>
            <a:off x="3200400" y="1019373"/>
            <a:ext cx="3417923" cy="369332"/>
          </a:xfrm>
          <a:prstGeom prst="rect">
            <a:avLst/>
          </a:prstGeom>
        </p:spPr>
        <p:txBody>
          <a:bodyPr wrap="none">
            <a:spAutoFit/>
          </a:bodyPr>
          <a:lstStyle/>
          <a:p>
            <a:r>
              <a:rPr lang="en-US" dirty="0" smtClean="0"/>
              <a:t>*Quick </a:t>
            </a:r>
            <a:r>
              <a:rPr lang="en-US" dirty="0"/>
              <a:t>and rough cost estimates.</a:t>
            </a:r>
            <a:endParaRPr lang="en-US" dirty="0"/>
          </a:p>
        </p:txBody>
      </p:sp>
    </p:spTree>
    <p:extLst>
      <p:ext uri="{BB962C8B-B14F-4D97-AF65-F5344CB8AC3E}">
        <p14:creationId xmlns:p14="http://schemas.microsoft.com/office/powerpoint/2010/main" val="1517076682"/>
      </p:ext>
    </p:extLst>
  </p:cSld>
  <p:clrMapOvr>
    <a:masterClrMapping/>
  </p:clrMapOvr>
  <p:transition>
    <p:fade/>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Reflections</a:t>
            </a:r>
          </a:p>
        </p:txBody>
      </p:sp>
      <p:sp>
        <p:nvSpPr>
          <p:cNvPr id="4" name="Content Placeholder 3"/>
          <p:cNvSpPr>
            <a:spLocks noGrp="1"/>
          </p:cNvSpPr>
          <p:nvPr>
            <p:ph idx="1"/>
          </p:nvPr>
        </p:nvSpPr>
        <p:spPr>
          <a:xfrm>
            <a:off x="1676400" y="1676400"/>
            <a:ext cx="5257800" cy="4525963"/>
          </a:xfrm>
        </p:spPr>
        <p:txBody>
          <a:bodyPr/>
          <a:lstStyle/>
          <a:p>
            <a:r>
              <a:rPr lang="en-US" dirty="0"/>
              <a:t>Technology and Engineering Philosophy matter! </a:t>
            </a:r>
          </a:p>
          <a:p>
            <a:r>
              <a:rPr lang="en-US" dirty="0"/>
              <a:t>Infrastructure failures </a:t>
            </a:r>
            <a:r>
              <a:rPr lang="en-US" dirty="0" smtClean="0"/>
              <a:t>are </a:t>
            </a:r>
            <a:r>
              <a:rPr lang="en-US" dirty="0"/>
              <a:t>linked to design choices</a:t>
            </a:r>
          </a:p>
          <a:p>
            <a:r>
              <a:rPr lang="en-US" dirty="0"/>
              <a:t>We design for Simplicity on the other side of Complexity</a:t>
            </a:r>
          </a:p>
          <a:p>
            <a:endParaRPr lang="en-US" dirty="0"/>
          </a:p>
        </p:txBody>
      </p:sp>
      <p:pic>
        <p:nvPicPr>
          <p:cNvPr id="5" name="Picture 4" descr="https://lh5.googleusercontent.com/-EI4U3Dd4OXk/S1xWSNnkiTI/AAAAAAAANZM/Iq9YddyMVGI/s576/DSC03039.JPG"/>
          <p:cNvPicPr>
            <a:picLocks noChangeAspect="1" noChangeArrowheads="1"/>
          </p:cNvPicPr>
          <p:nvPr/>
        </p:nvPicPr>
        <p:blipFill>
          <a:blip r:embed="rId3" cstate="print"/>
          <a:srcRect/>
          <a:stretch>
            <a:fillRect/>
          </a:stretch>
        </p:blipFill>
        <p:spPr bwMode="auto">
          <a:xfrm>
            <a:off x="0" y="4394200"/>
            <a:ext cx="1447800" cy="1930400"/>
          </a:xfrm>
          <a:prstGeom prst="rect">
            <a:avLst/>
          </a:prstGeom>
          <a:noFill/>
        </p:spPr>
      </p:pic>
      <p:pic>
        <p:nvPicPr>
          <p:cNvPr id="6" name="Picture 2" descr="https://lh3.googleusercontent.com/_QuLPZg3XMcE/TTz3kuiY2nI/AAAAAAAAbmY/o12wSHakp6c/s576/AguaClara%20Honduras%20Trip%202011%20212.jpg"/>
          <p:cNvPicPr>
            <a:picLocks noChangeAspect="1" noChangeArrowheads="1"/>
          </p:cNvPicPr>
          <p:nvPr/>
        </p:nvPicPr>
        <p:blipFill>
          <a:blip r:embed="rId4" cstate="print"/>
          <a:srcRect/>
          <a:stretch>
            <a:fillRect/>
          </a:stretch>
        </p:blipFill>
        <p:spPr bwMode="auto">
          <a:xfrm>
            <a:off x="0" y="3144520"/>
            <a:ext cx="1600200" cy="1200151"/>
          </a:xfrm>
          <a:prstGeom prst="rect">
            <a:avLst/>
          </a:prstGeom>
          <a:noFill/>
        </p:spPr>
      </p:pic>
      <p:pic>
        <p:nvPicPr>
          <p:cNvPr id="8" name="Picture 2" descr="https://lh5.googleusercontent.com/-sDGyBEYct88/TyMEcRaw1MI/AAAAAAAAmOg/jwCZ4gigayY/s800/IMG_5569.JPG"/>
          <p:cNvPicPr>
            <a:picLocks noChangeAspect="1" noChangeArrowheads="1"/>
          </p:cNvPicPr>
          <p:nvPr/>
        </p:nvPicPr>
        <p:blipFill>
          <a:blip r:embed="rId5" cstate="print"/>
          <a:srcRect/>
          <a:stretch>
            <a:fillRect/>
          </a:stretch>
        </p:blipFill>
        <p:spPr bwMode="auto">
          <a:xfrm>
            <a:off x="6963597" y="3200400"/>
            <a:ext cx="2180403" cy="1455419"/>
          </a:xfrm>
          <a:prstGeom prst="rect">
            <a:avLst/>
          </a:prstGeom>
          <a:noFill/>
        </p:spPr>
      </p:pic>
      <p:pic>
        <p:nvPicPr>
          <p:cNvPr id="9" name="Picture 2" descr="https://lh5.googleusercontent.com/-gJLGZ0COH-A/UAQyf-oB38I/AAAAAAAAnow/GDw8blxex1o/s912/IMG_6541.JPG"/>
          <p:cNvPicPr>
            <a:picLocks noChangeAspect="1" noChangeArrowheads="1"/>
          </p:cNvPicPr>
          <p:nvPr/>
        </p:nvPicPr>
        <p:blipFill>
          <a:blip r:embed="rId6" cstate="print"/>
          <a:srcRect t="11250"/>
          <a:stretch>
            <a:fillRect/>
          </a:stretch>
        </p:blipFill>
        <p:spPr bwMode="auto">
          <a:xfrm>
            <a:off x="6954592" y="4800600"/>
            <a:ext cx="2189408" cy="1295400"/>
          </a:xfrm>
          <a:prstGeom prst="rect">
            <a:avLst/>
          </a:prstGeom>
          <a:noFill/>
        </p:spPr>
      </p:pic>
      <p:pic>
        <p:nvPicPr>
          <p:cNvPr id="10" name="Picture 2"/>
          <p:cNvPicPr>
            <a:picLocks noChangeAspect="1" noChangeArrowheads="1"/>
          </p:cNvPicPr>
          <p:nvPr/>
        </p:nvPicPr>
        <p:blipFill>
          <a:blip r:embed="rId7" cstate="screen"/>
          <a:srcRect/>
          <a:stretch>
            <a:fillRect/>
          </a:stretch>
        </p:blipFill>
        <p:spPr bwMode="auto">
          <a:xfrm>
            <a:off x="0" y="1803400"/>
            <a:ext cx="1727200" cy="1295400"/>
          </a:xfrm>
          <a:prstGeom prst="rect">
            <a:avLst/>
          </a:prstGeom>
          <a:noFill/>
          <a:ln w="9525">
            <a:noFill/>
            <a:miter lim="800000"/>
            <a:headEnd/>
            <a:tailEnd/>
          </a:ln>
        </p:spPr>
      </p:pic>
      <p:pic>
        <p:nvPicPr>
          <p:cNvPr id="11" name="Picture 10" descr="DSC_0159"/>
          <p:cNvPicPr>
            <a:picLocks noGrp="1" noChangeAspect="1"/>
          </p:cNvPicPr>
          <p:nvPr isPhoto="1"/>
        </p:nvPicPr>
        <p:blipFill>
          <a:blip r:embed="rId8" cstate="print">
            <a:lum/>
            <a:extLst>
              <a:ext uri="{28A0092B-C50C-407E-A947-70E740481C1C}">
                <a14:useLocalDpi xmlns:a14="http://schemas.microsoft.com/office/drawing/2010/main" val="0"/>
              </a:ext>
            </a:extLst>
          </a:blip>
          <a:stretch>
            <a:fillRect/>
          </a:stretch>
        </p:blipFill>
        <p:spPr>
          <a:xfrm>
            <a:off x="6963597" y="1613672"/>
            <a:ext cx="2180403" cy="1444517"/>
          </a:xfrm>
          <a:prstGeom prst="rect">
            <a:avLst/>
          </a:prstGeom>
          <a:noFill/>
          <a:ln>
            <a:noFill/>
          </a:ln>
        </p:spPr>
      </p:pic>
    </p:spTree>
    <p:extLst>
      <p:ext uri="{BB962C8B-B14F-4D97-AF65-F5344CB8AC3E}">
        <p14:creationId xmlns:p14="http://schemas.microsoft.com/office/powerpoint/2010/main" val="1682074031"/>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22" name="TextBox 21">
            <a:extLst>
              <a:ext uri="{FF2B5EF4-FFF2-40B4-BE49-F238E27FC236}">
                <a16:creationId xmlns:a16="http://schemas.microsoft.com/office/drawing/2014/main" id="{FEE65D1B-7409-40A7-A734-A2A7602FCC6C}"/>
              </a:ext>
            </a:extLst>
          </p:cNvPr>
          <p:cNvSpPr txBox="1"/>
          <p:nvPr/>
        </p:nvSpPr>
        <p:spPr>
          <a:xfrm>
            <a:off x="4495800" y="6499240"/>
            <a:ext cx="4721086" cy="400110"/>
          </a:xfrm>
          <a:prstGeom prst="rect">
            <a:avLst/>
          </a:prstGeom>
          <a:noFill/>
        </p:spPr>
        <p:txBody>
          <a:bodyPr wrap="square" rtlCol="0">
            <a:spAutoFit/>
          </a:bodyPr>
          <a:lstStyle/>
          <a:p>
            <a:r>
              <a:rPr lang="en-US" sz="2000" dirty="0">
                <a:solidFill>
                  <a:schemeClr val="bg1">
                    <a:lumMod val="75000"/>
                  </a:schemeClr>
                </a:solidFill>
              </a:rPr>
              <a:t>Ctrl + click the pictures to go each section!</a:t>
            </a:r>
          </a:p>
        </p:txBody>
      </p:sp>
      <p:sp>
        <p:nvSpPr>
          <p:cNvPr id="12" name="Rectangle 3">
            <a:extLst>
              <a:ext uri="{FF2B5EF4-FFF2-40B4-BE49-F238E27FC236}">
                <a16:creationId xmlns:a16="http://schemas.microsoft.com/office/drawing/2014/main" id="{B644E9DE-0EBF-4D3F-A465-F1492BDD564F}"/>
              </a:ext>
            </a:extLst>
          </p:cNvPr>
          <p:cNvSpPr>
            <a:spLocks noGrp="1" noChangeArrowheads="1"/>
          </p:cNvSpPr>
          <p:nvPr>
            <p:ph sz="half" idx="1"/>
          </p:nvPr>
        </p:nvSpPr>
        <p:spPr>
          <a:xfrm>
            <a:off x="2135316" y="1600200"/>
            <a:ext cx="5865684" cy="4827234"/>
          </a:xfrm>
        </p:spPr>
        <p:txBody>
          <a:bodyPr/>
          <a:lstStyle/>
          <a:p>
            <a:r>
              <a:rPr lang="en-US" sz="3400" dirty="0">
                <a:solidFill>
                  <a:schemeClr val="bg1">
                    <a:lumMod val="75000"/>
                  </a:schemeClr>
                </a:solidFill>
              </a:rPr>
              <a:t>How to Innovate and Design</a:t>
            </a:r>
          </a:p>
          <a:p>
            <a:r>
              <a:rPr lang="en-US" sz="3400" b="1" dirty="0"/>
              <a:t>The AguaClara Consortium</a:t>
            </a:r>
          </a:p>
          <a:p>
            <a:r>
              <a:rPr lang="en-US" sz="3400" dirty="0">
                <a:solidFill>
                  <a:schemeClr val="bg1">
                    <a:lumMod val="75000"/>
                  </a:schemeClr>
                </a:solidFill>
              </a:rPr>
              <a:t>High-tech and Elegance</a:t>
            </a:r>
          </a:p>
          <a:p>
            <a:r>
              <a:rPr lang="en-US" sz="3400" dirty="0">
                <a:solidFill>
                  <a:schemeClr val="bg1">
                    <a:lumMod val="75000"/>
                  </a:schemeClr>
                </a:solidFill>
              </a:rPr>
              <a:t>Pride of ownership</a:t>
            </a:r>
          </a:p>
          <a:p>
            <a:r>
              <a:rPr lang="en-US" sz="3400" dirty="0">
                <a:solidFill>
                  <a:schemeClr val="bg1">
                    <a:lumMod val="75000"/>
                  </a:schemeClr>
                </a:solidFill>
              </a:rPr>
              <a:t>AguaClara technologies and plants </a:t>
            </a:r>
          </a:p>
          <a:p>
            <a:r>
              <a:rPr lang="en-US" sz="3400" dirty="0">
                <a:solidFill>
                  <a:schemeClr val="bg1">
                    <a:lumMod val="75000"/>
                  </a:schemeClr>
                </a:solidFill>
              </a:rPr>
              <a:t>Philosophy and Reflections</a:t>
            </a:r>
          </a:p>
          <a:p>
            <a:endParaRPr lang="en-US" sz="3400" dirty="0"/>
          </a:p>
        </p:txBody>
      </p:sp>
      <p:pic>
        <p:nvPicPr>
          <p:cNvPr id="13" name="Picture 2" descr="Birth of Athena from the head of Zeus, with Hephaestus | Greek vase, Athenian black figure kylix">
            <a:hlinkClick r:id="rId3" action="ppaction://hlinksldjump"/>
            <a:extLst>
              <a:ext uri="{FF2B5EF4-FFF2-40B4-BE49-F238E27FC236}">
                <a16:creationId xmlns:a16="http://schemas.microsoft.com/office/drawing/2014/main" id="{54859F29-5D5D-4334-8620-793A2FF6ED51}"/>
              </a:ext>
            </a:extLst>
          </p:cNvPr>
          <p:cNvPicPr>
            <a:picLocks noChangeAspect="1" noChangeArrowheads="1"/>
          </p:cNvPicPr>
          <p:nvPr/>
        </p:nvPicPr>
        <p:blipFill>
          <a:blip r:embed="rId4" cstate="print"/>
          <a:srcRect/>
          <a:stretch>
            <a:fillRect/>
          </a:stretch>
        </p:blipFill>
        <p:spPr bwMode="auto">
          <a:xfrm>
            <a:off x="1550677" y="1586753"/>
            <a:ext cx="734827" cy="513937"/>
          </a:xfrm>
          <a:prstGeom prst="rect">
            <a:avLst/>
          </a:prstGeom>
          <a:noFill/>
        </p:spPr>
      </p:pic>
      <p:pic>
        <p:nvPicPr>
          <p:cNvPr id="15" name="Picture 4" descr="http://cdn2-b.examiner.com/sites/default/files/styles/image_content_width/hash/4b/27/MIL%20on_0.jpg?itok=SBV-sY2u">
            <a:hlinkClick r:id="rId5" action="ppaction://hlinksldjump"/>
            <a:extLst>
              <a:ext uri="{FF2B5EF4-FFF2-40B4-BE49-F238E27FC236}">
                <a16:creationId xmlns:a16="http://schemas.microsoft.com/office/drawing/2014/main" id="{8EBBE370-C613-42BD-893F-E2CE130EF684}"/>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773111" y="3527673"/>
            <a:ext cx="512393" cy="415133"/>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Image result for windmill">
            <a:hlinkClick r:id="rId7" action="ppaction://hlinksldjump"/>
            <a:extLst>
              <a:ext uri="{FF2B5EF4-FFF2-40B4-BE49-F238E27FC236}">
                <a16:creationId xmlns:a16="http://schemas.microsoft.com/office/drawing/2014/main" id="{77E89C0C-6AE6-4BD5-93D2-58A839DD66C0}"/>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731992" y="2811851"/>
            <a:ext cx="553512" cy="415134"/>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a:hlinkClick r:id="rId9" action="ppaction://hlinksldjump"/>
            <a:extLst>
              <a:ext uri="{FF2B5EF4-FFF2-40B4-BE49-F238E27FC236}">
                <a16:creationId xmlns:a16="http://schemas.microsoft.com/office/drawing/2014/main" id="{4E7BC59F-10FA-40BC-AE8E-EC1593A09A53}"/>
              </a:ext>
            </a:extLst>
          </p:cNvPr>
          <p:cNvPicPr>
            <a:picLocks noChangeAspect="1" noChangeArrowheads="1"/>
          </p:cNvPicPr>
          <p:nvPr/>
        </p:nvPicPr>
        <p:blipFill>
          <a:blip r:embed="rId10" cstate="print">
            <a:clrChange>
              <a:clrFrom>
                <a:srgbClr val="212830"/>
              </a:clrFrom>
              <a:clrTo>
                <a:srgbClr val="212830">
                  <a:alpha val="0"/>
                </a:srgbClr>
              </a:clrTo>
            </a:clrChange>
            <a:extLst>
              <a:ext uri="{28A0092B-C50C-407E-A947-70E740481C1C}">
                <a14:useLocalDpi xmlns:a14="http://schemas.microsoft.com/office/drawing/2010/main" val="0"/>
              </a:ext>
            </a:extLst>
          </a:blip>
          <a:srcRect/>
          <a:stretch>
            <a:fillRect/>
          </a:stretch>
        </p:blipFill>
        <p:spPr bwMode="auto">
          <a:xfrm>
            <a:off x="1547468" y="4171406"/>
            <a:ext cx="738036" cy="5273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 name="Picture 2" descr="https://lh4.googleusercontent.com/-JDVXt4qs_mM/Uu_bub_jnuI/AAAAAAAAtpQ/QNSessXKpxs/s912/IMG_3373a.jpg">
            <a:hlinkClick r:id="rId11" action="ppaction://hlinksldjump"/>
            <a:extLst>
              <a:ext uri="{FF2B5EF4-FFF2-40B4-BE49-F238E27FC236}">
                <a16:creationId xmlns:a16="http://schemas.microsoft.com/office/drawing/2014/main" id="{65A3A81A-DE3F-4BBF-948E-5D6B4F7897B4}"/>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479905" y="5221941"/>
            <a:ext cx="805599" cy="527349"/>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p:nvGrpSpPr>
        <p:grpSpPr>
          <a:xfrm>
            <a:off x="1547468" y="2247933"/>
            <a:ext cx="731520" cy="449618"/>
            <a:chOff x="1160462" y="2340803"/>
            <a:chExt cx="731520" cy="449618"/>
          </a:xfrm>
        </p:grpSpPr>
        <p:pic>
          <p:nvPicPr>
            <p:cNvPr id="19" name="Picture 4" descr="FINAL LOGO 2.0.pn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160462" y="2340803"/>
              <a:ext cx="731520" cy="232097"/>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descr="AguaClara Reach"/>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1160462" y="2555359"/>
              <a:ext cx="731520" cy="23506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221101024"/>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 23"/>
          <p:cNvGrpSpPr/>
          <p:nvPr/>
        </p:nvGrpSpPr>
        <p:grpSpPr>
          <a:xfrm>
            <a:off x="161724" y="1600805"/>
            <a:ext cx="8864292" cy="5068224"/>
            <a:chOff x="161724" y="1600805"/>
            <a:chExt cx="8864292" cy="5068224"/>
          </a:xfrm>
        </p:grpSpPr>
        <p:sp>
          <p:nvSpPr>
            <p:cNvPr id="25" name="Oval 24"/>
            <p:cNvSpPr/>
            <p:nvPr/>
          </p:nvSpPr>
          <p:spPr>
            <a:xfrm>
              <a:off x="4715482" y="4840229"/>
              <a:ext cx="2743200" cy="1828800"/>
            </a:xfrm>
            <a:prstGeom prst="ellipse">
              <a:avLst/>
            </a:prstGeom>
            <a:solidFill>
              <a:schemeClr val="bg1"/>
            </a:solidFill>
            <a:ln>
              <a:solidFill>
                <a:srgbClr val="0070C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ambria" panose="02040503050406030204" pitchFamily="18" charset="0"/>
                </a:rPr>
                <a:t>Finance</a:t>
              </a:r>
            </a:p>
          </p:txBody>
        </p:sp>
        <p:sp>
          <p:nvSpPr>
            <p:cNvPr id="26" name="Oval 25"/>
            <p:cNvSpPr/>
            <p:nvPr/>
          </p:nvSpPr>
          <p:spPr>
            <a:xfrm>
              <a:off x="1850670" y="4840229"/>
              <a:ext cx="2743200" cy="1828800"/>
            </a:xfrm>
            <a:prstGeom prst="ellipse">
              <a:avLst/>
            </a:prstGeom>
            <a:solidFill>
              <a:schemeClr val="bg1"/>
            </a:solidFill>
            <a:ln>
              <a:solidFill>
                <a:srgbClr val="0070C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ambria" panose="02040503050406030204" pitchFamily="18" charset="0"/>
                </a:rPr>
                <a:t>Implement</a:t>
              </a:r>
            </a:p>
          </p:txBody>
        </p:sp>
        <p:sp>
          <p:nvSpPr>
            <p:cNvPr id="27" name="Oval 26"/>
            <p:cNvSpPr/>
            <p:nvPr/>
          </p:nvSpPr>
          <p:spPr>
            <a:xfrm>
              <a:off x="1850670" y="1600805"/>
              <a:ext cx="2743200" cy="1828800"/>
            </a:xfrm>
            <a:prstGeom prst="ellipse">
              <a:avLst/>
            </a:prstGeom>
            <a:solidFill>
              <a:schemeClr val="bg1"/>
            </a:solidFill>
            <a:ln>
              <a:solidFill>
                <a:srgbClr val="0070C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ambria" panose="02040503050406030204" pitchFamily="18" charset="0"/>
                </a:rPr>
                <a:t>R&amp;D</a:t>
              </a:r>
            </a:p>
          </p:txBody>
        </p:sp>
        <p:sp>
          <p:nvSpPr>
            <p:cNvPr id="28" name="Oval 27"/>
            <p:cNvSpPr/>
            <p:nvPr/>
          </p:nvSpPr>
          <p:spPr>
            <a:xfrm>
              <a:off x="4715482" y="1600805"/>
              <a:ext cx="2743200" cy="1828800"/>
            </a:xfrm>
            <a:prstGeom prst="ellipse">
              <a:avLst/>
            </a:prstGeom>
            <a:solidFill>
              <a:schemeClr val="bg1"/>
            </a:solidFill>
            <a:ln>
              <a:solidFill>
                <a:srgbClr val="0070C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ambria" panose="02040503050406030204" pitchFamily="18" charset="0"/>
                </a:rPr>
                <a:t>Transfer</a:t>
              </a:r>
            </a:p>
          </p:txBody>
        </p:sp>
        <p:sp>
          <p:nvSpPr>
            <p:cNvPr id="29" name="Oval 28"/>
            <p:cNvSpPr/>
            <p:nvPr/>
          </p:nvSpPr>
          <p:spPr>
            <a:xfrm>
              <a:off x="161724" y="3220517"/>
              <a:ext cx="2743200" cy="1828800"/>
            </a:xfrm>
            <a:prstGeom prst="ellipse">
              <a:avLst/>
            </a:prstGeom>
            <a:solidFill>
              <a:schemeClr val="bg1"/>
            </a:solidFill>
            <a:ln>
              <a:solidFill>
                <a:srgbClr val="0070C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ambria" panose="02040503050406030204" pitchFamily="18" charset="0"/>
                </a:rPr>
                <a:t>Operate</a:t>
              </a:r>
            </a:p>
          </p:txBody>
        </p:sp>
        <p:sp>
          <p:nvSpPr>
            <p:cNvPr id="30" name="Oval 29"/>
            <p:cNvSpPr/>
            <p:nvPr/>
          </p:nvSpPr>
          <p:spPr>
            <a:xfrm>
              <a:off x="6282816" y="3220517"/>
              <a:ext cx="2743200" cy="1828800"/>
            </a:xfrm>
            <a:prstGeom prst="ellipse">
              <a:avLst/>
            </a:prstGeom>
            <a:solidFill>
              <a:schemeClr val="bg1"/>
            </a:solidFill>
            <a:ln>
              <a:solidFill>
                <a:srgbClr val="0070C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ambria" panose="02040503050406030204" pitchFamily="18" charset="0"/>
                </a:rPr>
                <a:t>Market</a:t>
              </a:r>
            </a:p>
          </p:txBody>
        </p:sp>
      </p:grpSp>
      <p:sp>
        <p:nvSpPr>
          <p:cNvPr id="2" name="Title 1"/>
          <p:cNvSpPr>
            <a:spLocks noGrp="1"/>
          </p:cNvSpPr>
          <p:nvPr>
            <p:ph type="title"/>
          </p:nvPr>
        </p:nvSpPr>
        <p:spPr/>
        <p:txBody>
          <a:bodyPr/>
          <a:lstStyle/>
          <a:p>
            <a:r>
              <a:rPr lang="en-US" dirty="0"/>
              <a:t>AguaClara Consortium</a:t>
            </a:r>
          </a:p>
        </p:txBody>
      </p:sp>
      <p:grpSp>
        <p:nvGrpSpPr>
          <p:cNvPr id="5" name="Group 4"/>
          <p:cNvGrpSpPr/>
          <p:nvPr/>
        </p:nvGrpSpPr>
        <p:grpSpPr>
          <a:xfrm>
            <a:off x="4865018" y="5080372"/>
            <a:ext cx="2403637" cy="1390821"/>
            <a:chOff x="4865018" y="5080372"/>
            <a:chExt cx="2403637" cy="1390821"/>
          </a:xfrm>
        </p:grpSpPr>
        <p:pic>
          <p:nvPicPr>
            <p:cNvPr id="14" name="Picture 13"/>
            <p:cNvPicPr>
              <a:picLocks noChangeAspect="1"/>
            </p:cNvPicPr>
            <p:nvPr/>
          </p:nvPicPr>
          <p:blipFill rotWithShape="1">
            <a:blip r:embed="rId2"/>
            <a:srcRect l="15917" t="8804" r="15323" b="12234"/>
            <a:stretch/>
          </p:blipFill>
          <p:spPr>
            <a:xfrm>
              <a:off x="4865018" y="5657388"/>
              <a:ext cx="396238" cy="413662"/>
            </a:xfrm>
            <a:prstGeom prst="rect">
              <a:avLst/>
            </a:prstGeom>
            <a:solidFill>
              <a:srgbClr val="FF3300">
                <a:alpha val="27843"/>
              </a:srgbClr>
            </a:solidFill>
          </p:spPr>
        </p:pic>
        <p:pic>
          <p:nvPicPr>
            <p:cNvPr id="15" name="Picture 6" descr="Image result for rotary international logo"/>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70527" y="5320899"/>
              <a:ext cx="498128" cy="498128"/>
            </a:xfrm>
            <a:prstGeom prst="rect">
              <a:avLst/>
            </a:prstGeom>
            <a:solidFill>
              <a:srgbClr val="FF3300">
                <a:alpha val="27843"/>
              </a:srgbClr>
            </a:solidFill>
            <a:extLst/>
          </p:spPr>
        </p:pic>
        <p:pic>
          <p:nvPicPr>
            <p:cNvPr id="16" name="Picture 15"/>
            <p:cNvPicPr>
              <a:picLocks noChangeAspect="1"/>
            </p:cNvPicPr>
            <p:nvPr/>
          </p:nvPicPr>
          <p:blipFill>
            <a:blip r:embed="rId4"/>
            <a:stretch>
              <a:fillRect/>
            </a:stretch>
          </p:blipFill>
          <p:spPr>
            <a:xfrm>
              <a:off x="5305616" y="6074695"/>
              <a:ext cx="1233808" cy="396498"/>
            </a:xfrm>
            <a:prstGeom prst="rect">
              <a:avLst/>
            </a:prstGeom>
            <a:solidFill>
              <a:srgbClr val="FF3300">
                <a:alpha val="27843"/>
              </a:srgbClr>
            </a:solidFill>
          </p:spPr>
        </p:pic>
        <p:sp>
          <p:nvSpPr>
            <p:cNvPr id="17" name="TextBox 16"/>
            <p:cNvSpPr txBox="1"/>
            <p:nvPr/>
          </p:nvSpPr>
          <p:spPr>
            <a:xfrm>
              <a:off x="5226745" y="5080372"/>
              <a:ext cx="1569661" cy="369332"/>
            </a:xfrm>
            <a:prstGeom prst="rect">
              <a:avLst/>
            </a:prstGeom>
            <a:noFill/>
          </p:spPr>
          <p:txBody>
            <a:bodyPr wrap="none" rtlCol="0">
              <a:spAutoFit/>
            </a:bodyPr>
            <a:lstStyle/>
            <a:p>
              <a:pPr algn="ctr"/>
              <a:r>
                <a:rPr lang="en-US" sz="1800" dirty="0">
                  <a:latin typeface="Cambria" panose="02040503050406030204" pitchFamily="18" charset="0"/>
                  <a:cs typeface="Helvetica" panose="020B0604020202020204" pitchFamily="34" charset="0"/>
                </a:rPr>
                <a:t>Municipalities</a:t>
              </a:r>
            </a:p>
          </p:txBody>
        </p:sp>
        <p:pic>
          <p:nvPicPr>
            <p:cNvPr id="18" name="Picture 17"/>
            <p:cNvPicPr>
              <a:picLocks noChangeAspect="1"/>
            </p:cNvPicPr>
            <p:nvPr/>
          </p:nvPicPr>
          <p:blipFill>
            <a:blip r:embed="rId5"/>
            <a:stretch>
              <a:fillRect/>
            </a:stretch>
          </p:blipFill>
          <p:spPr>
            <a:xfrm>
              <a:off x="6619725" y="5909308"/>
              <a:ext cx="556864" cy="419261"/>
            </a:xfrm>
            <a:prstGeom prst="rect">
              <a:avLst/>
            </a:prstGeom>
          </p:spPr>
        </p:pic>
      </p:grpSp>
      <p:pic>
        <p:nvPicPr>
          <p:cNvPr id="19" name="Picture 18"/>
          <p:cNvPicPr>
            <a:picLocks noChangeAspect="1"/>
          </p:cNvPicPr>
          <p:nvPr/>
        </p:nvPicPr>
        <p:blipFill>
          <a:blip r:embed="rId6"/>
          <a:stretch>
            <a:fillRect/>
          </a:stretch>
        </p:blipFill>
        <p:spPr>
          <a:xfrm>
            <a:off x="5246814" y="1809893"/>
            <a:ext cx="1680536" cy="542828"/>
          </a:xfrm>
          <a:prstGeom prst="rect">
            <a:avLst/>
          </a:prstGeom>
        </p:spPr>
      </p:pic>
      <p:grpSp>
        <p:nvGrpSpPr>
          <p:cNvPr id="6" name="Group 5"/>
          <p:cNvGrpSpPr/>
          <p:nvPr/>
        </p:nvGrpSpPr>
        <p:grpSpPr>
          <a:xfrm>
            <a:off x="2356224" y="4946150"/>
            <a:ext cx="1801881" cy="1263327"/>
            <a:chOff x="2356224" y="4946150"/>
            <a:chExt cx="1801881" cy="1263327"/>
          </a:xfrm>
        </p:grpSpPr>
        <p:pic>
          <p:nvPicPr>
            <p:cNvPr id="20" name="Picture 2" descr="http://www.apphonduras.org/wp-content/uploads/2014/11/cropped-weblogo2.jpg"/>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6810" r="26836"/>
            <a:stretch/>
          </p:blipFill>
          <p:spPr bwMode="auto">
            <a:xfrm>
              <a:off x="2356224" y="5275621"/>
              <a:ext cx="1801881" cy="38872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a:blip r:embed="rId8"/>
            <a:stretch>
              <a:fillRect/>
            </a:stretch>
          </p:blipFill>
          <p:spPr>
            <a:xfrm>
              <a:off x="2801005" y="4946150"/>
              <a:ext cx="887585" cy="343311"/>
            </a:xfrm>
            <a:prstGeom prst="rect">
              <a:avLst/>
            </a:prstGeom>
          </p:spPr>
        </p:pic>
        <p:pic>
          <p:nvPicPr>
            <p:cNvPr id="22" name="Picture 21"/>
            <p:cNvPicPr>
              <a:picLocks noChangeAspect="1"/>
            </p:cNvPicPr>
            <p:nvPr/>
          </p:nvPicPr>
          <p:blipFill>
            <a:blip r:embed="rId9"/>
            <a:stretch>
              <a:fillRect/>
            </a:stretch>
          </p:blipFill>
          <p:spPr>
            <a:xfrm>
              <a:off x="2389027" y="5918332"/>
              <a:ext cx="1769078" cy="291145"/>
            </a:xfrm>
            <a:prstGeom prst="rect">
              <a:avLst/>
            </a:prstGeom>
          </p:spPr>
        </p:pic>
      </p:grpSp>
      <p:grpSp>
        <p:nvGrpSpPr>
          <p:cNvPr id="7" name="Group 6"/>
          <p:cNvGrpSpPr/>
          <p:nvPr/>
        </p:nvGrpSpPr>
        <p:grpSpPr>
          <a:xfrm>
            <a:off x="767506" y="3538866"/>
            <a:ext cx="1576089" cy="1252080"/>
            <a:chOff x="767506" y="3538866"/>
            <a:chExt cx="1576089" cy="1252080"/>
          </a:xfrm>
        </p:grpSpPr>
        <p:sp>
          <p:nvSpPr>
            <p:cNvPr id="31" name="TextBox 30"/>
            <p:cNvSpPr txBox="1"/>
            <p:nvPr/>
          </p:nvSpPr>
          <p:spPr>
            <a:xfrm>
              <a:off x="773934" y="3538866"/>
              <a:ext cx="1569661" cy="369332"/>
            </a:xfrm>
            <a:prstGeom prst="rect">
              <a:avLst/>
            </a:prstGeom>
            <a:noFill/>
          </p:spPr>
          <p:txBody>
            <a:bodyPr wrap="none" rtlCol="0">
              <a:spAutoFit/>
            </a:bodyPr>
            <a:lstStyle/>
            <a:p>
              <a:pPr algn="ctr"/>
              <a:r>
                <a:rPr lang="en-US" sz="1800" dirty="0">
                  <a:latin typeface="Cambria" panose="02040503050406030204" pitchFamily="18" charset="0"/>
                  <a:cs typeface="Helvetica" panose="020B0604020202020204" pitchFamily="34" charset="0"/>
                </a:rPr>
                <a:t>Municipalities</a:t>
              </a:r>
            </a:p>
          </p:txBody>
        </p:sp>
        <p:sp>
          <p:nvSpPr>
            <p:cNvPr id="33" name="TextBox 32"/>
            <p:cNvSpPr txBox="1"/>
            <p:nvPr/>
          </p:nvSpPr>
          <p:spPr>
            <a:xfrm>
              <a:off x="767506" y="4421614"/>
              <a:ext cx="1531638" cy="369332"/>
            </a:xfrm>
            <a:prstGeom prst="rect">
              <a:avLst/>
            </a:prstGeom>
            <a:noFill/>
          </p:spPr>
          <p:txBody>
            <a:bodyPr wrap="none" rtlCol="0">
              <a:spAutoFit/>
            </a:bodyPr>
            <a:lstStyle/>
            <a:p>
              <a:pPr algn="ctr"/>
              <a:r>
                <a:rPr lang="en-US" sz="1800" dirty="0">
                  <a:latin typeface="Cambria" panose="02040503050406030204" pitchFamily="18" charset="0"/>
                  <a:cs typeface="Helvetica" panose="020B0604020202020204" pitchFamily="34" charset="0"/>
                </a:rPr>
                <a:t>Water Boards</a:t>
              </a:r>
            </a:p>
          </p:txBody>
        </p:sp>
      </p:grpSp>
      <p:sp>
        <p:nvSpPr>
          <p:cNvPr id="35" name="Arc 34"/>
          <p:cNvSpPr/>
          <p:nvPr/>
        </p:nvSpPr>
        <p:spPr>
          <a:xfrm>
            <a:off x="2795965" y="3074126"/>
            <a:ext cx="3595810" cy="2121582"/>
          </a:xfrm>
          <a:prstGeom prst="arc">
            <a:avLst>
              <a:gd name="adj1" fmla="val 13563694"/>
              <a:gd name="adj2" fmla="val 13534794"/>
            </a:avLst>
          </a:prstGeom>
          <a:ln w="57150">
            <a:solidFill>
              <a:srgbClr val="0070C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8" name="Group 7"/>
          <p:cNvGrpSpPr/>
          <p:nvPr/>
        </p:nvGrpSpPr>
        <p:grpSpPr>
          <a:xfrm>
            <a:off x="2295388" y="1708819"/>
            <a:ext cx="1931416" cy="1526821"/>
            <a:chOff x="2295388" y="1708819"/>
            <a:chExt cx="1931416" cy="1526821"/>
          </a:xfrm>
        </p:grpSpPr>
        <p:pic>
          <p:nvPicPr>
            <p:cNvPr id="11" name="Picture 10"/>
            <p:cNvPicPr>
              <a:picLocks noChangeAspect="1"/>
            </p:cNvPicPr>
            <p:nvPr/>
          </p:nvPicPr>
          <p:blipFill>
            <a:blip r:embed="rId10">
              <a:clrChange>
                <a:clrFrom>
                  <a:srgbClr val="FFFFFF"/>
                </a:clrFrom>
                <a:clrTo>
                  <a:srgbClr val="FFFFFF">
                    <a:alpha val="0"/>
                  </a:srgbClr>
                </a:clrTo>
              </a:clrChange>
            </a:blip>
            <a:stretch>
              <a:fillRect/>
            </a:stretch>
          </p:blipFill>
          <p:spPr>
            <a:xfrm>
              <a:off x="2904924" y="1708819"/>
              <a:ext cx="639776" cy="620134"/>
            </a:xfrm>
            <a:prstGeom prst="rect">
              <a:avLst/>
            </a:prstGeom>
          </p:spPr>
        </p:pic>
        <p:pic>
          <p:nvPicPr>
            <p:cNvPr id="1026" name="Picture 2" descr="http://aguaclara.cornell.edu/images/logo.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295388" y="2626135"/>
              <a:ext cx="1931416" cy="60950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 name="Group 11"/>
          <p:cNvGrpSpPr/>
          <p:nvPr/>
        </p:nvGrpSpPr>
        <p:grpSpPr>
          <a:xfrm>
            <a:off x="6814148" y="3424472"/>
            <a:ext cx="1680536" cy="1570823"/>
            <a:chOff x="6814148" y="3424472"/>
            <a:chExt cx="1680536" cy="1570823"/>
          </a:xfrm>
        </p:grpSpPr>
        <p:pic>
          <p:nvPicPr>
            <p:cNvPr id="9" name="Picture 8"/>
            <p:cNvPicPr>
              <a:picLocks noChangeAspect="1"/>
            </p:cNvPicPr>
            <p:nvPr/>
          </p:nvPicPr>
          <p:blipFill>
            <a:blip r:embed="rId6"/>
            <a:stretch>
              <a:fillRect/>
            </a:stretch>
          </p:blipFill>
          <p:spPr>
            <a:xfrm>
              <a:off x="6814148" y="3424472"/>
              <a:ext cx="1680536" cy="542828"/>
            </a:xfrm>
            <a:prstGeom prst="rect">
              <a:avLst/>
            </a:prstGeom>
          </p:spPr>
        </p:pic>
        <p:sp>
          <p:nvSpPr>
            <p:cNvPr id="32" name="TextBox 31"/>
            <p:cNvSpPr txBox="1"/>
            <p:nvPr/>
          </p:nvSpPr>
          <p:spPr>
            <a:xfrm>
              <a:off x="6892352" y="4274134"/>
              <a:ext cx="1582036" cy="369332"/>
            </a:xfrm>
            <a:prstGeom prst="rect">
              <a:avLst/>
            </a:prstGeom>
            <a:noFill/>
          </p:spPr>
          <p:txBody>
            <a:bodyPr wrap="none" rtlCol="0">
              <a:spAutoFit/>
            </a:bodyPr>
            <a:lstStyle/>
            <a:p>
              <a:pPr algn="ctr"/>
              <a:r>
                <a:rPr lang="en-US" sz="1800" dirty="0">
                  <a:latin typeface="Cambria" panose="02040503050406030204" pitchFamily="18" charset="0"/>
                  <a:cs typeface="Helvetica" panose="020B0604020202020204" pitchFamily="34" charset="0"/>
                </a:rPr>
                <a:t>Implementers</a:t>
              </a:r>
            </a:p>
          </p:txBody>
        </p:sp>
        <p:pic>
          <p:nvPicPr>
            <p:cNvPr id="37" name="Picture 2" descr="http://aguaclara.cornell.edu/images/logo.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017651" y="4559017"/>
              <a:ext cx="1382489" cy="436278"/>
            </a:xfrm>
            <a:prstGeom prst="rect">
              <a:avLst/>
            </a:prstGeom>
            <a:noFill/>
            <a:extLst>
              <a:ext uri="{909E8E84-426E-40DD-AFC4-6F175D3DCCD1}">
                <a14:hiddenFill xmlns:a14="http://schemas.microsoft.com/office/drawing/2010/main">
                  <a:solidFill>
                    <a:srgbClr val="FFFFFF"/>
                  </a:solidFill>
                </a14:hiddenFill>
              </a:ext>
            </a:extLst>
          </p:spPr>
        </p:pic>
      </p:grpSp>
      <p:sp>
        <p:nvSpPr>
          <p:cNvPr id="34" name="TextBox 33"/>
          <p:cNvSpPr txBox="1"/>
          <p:nvPr/>
        </p:nvSpPr>
        <p:spPr>
          <a:xfrm>
            <a:off x="5345314" y="2728245"/>
            <a:ext cx="1582036" cy="369332"/>
          </a:xfrm>
          <a:prstGeom prst="rect">
            <a:avLst/>
          </a:prstGeom>
          <a:noFill/>
        </p:spPr>
        <p:txBody>
          <a:bodyPr wrap="none" rtlCol="0">
            <a:spAutoFit/>
          </a:bodyPr>
          <a:lstStyle/>
          <a:p>
            <a:pPr algn="ctr"/>
            <a:r>
              <a:rPr lang="en-US" sz="1800" dirty="0">
                <a:latin typeface="Cambria" panose="02040503050406030204" pitchFamily="18" charset="0"/>
                <a:cs typeface="Helvetica" panose="020B0604020202020204" pitchFamily="34" charset="0"/>
              </a:rPr>
              <a:t>Implementers</a:t>
            </a:r>
          </a:p>
        </p:txBody>
      </p:sp>
    </p:spTree>
    <p:extLst>
      <p:ext uri="{BB962C8B-B14F-4D97-AF65-F5344CB8AC3E}">
        <p14:creationId xmlns:p14="http://schemas.microsoft.com/office/powerpoint/2010/main" val="33236343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22" name="TextBox 21">
            <a:extLst>
              <a:ext uri="{FF2B5EF4-FFF2-40B4-BE49-F238E27FC236}">
                <a16:creationId xmlns:a16="http://schemas.microsoft.com/office/drawing/2014/main" id="{FEE65D1B-7409-40A7-A734-A2A7602FCC6C}"/>
              </a:ext>
            </a:extLst>
          </p:cNvPr>
          <p:cNvSpPr txBox="1"/>
          <p:nvPr/>
        </p:nvSpPr>
        <p:spPr>
          <a:xfrm>
            <a:off x="4641576" y="6499240"/>
            <a:ext cx="4721086" cy="400110"/>
          </a:xfrm>
          <a:prstGeom prst="rect">
            <a:avLst/>
          </a:prstGeom>
          <a:noFill/>
        </p:spPr>
        <p:txBody>
          <a:bodyPr wrap="square" rtlCol="0">
            <a:spAutoFit/>
          </a:bodyPr>
          <a:lstStyle/>
          <a:p>
            <a:r>
              <a:rPr lang="en-US" sz="2000" dirty="0">
                <a:solidFill>
                  <a:schemeClr val="bg1">
                    <a:lumMod val="75000"/>
                  </a:schemeClr>
                </a:solidFill>
              </a:rPr>
              <a:t>Ctrl + click the pictures to go each section!</a:t>
            </a:r>
          </a:p>
        </p:txBody>
      </p:sp>
      <p:sp>
        <p:nvSpPr>
          <p:cNvPr id="4" name="Rectangle 3">
            <a:extLst>
              <a:ext uri="{FF2B5EF4-FFF2-40B4-BE49-F238E27FC236}">
                <a16:creationId xmlns:a16="http://schemas.microsoft.com/office/drawing/2014/main" id="{D4D1DF55-BCA8-4117-B3A6-216A005AC581}"/>
              </a:ext>
            </a:extLst>
          </p:cNvPr>
          <p:cNvSpPr>
            <a:spLocks noGrp="1" noChangeArrowheads="1"/>
          </p:cNvSpPr>
          <p:nvPr>
            <p:ph sz="half" idx="1"/>
          </p:nvPr>
        </p:nvSpPr>
        <p:spPr>
          <a:xfrm>
            <a:off x="2135316" y="1600200"/>
            <a:ext cx="5865684" cy="4827234"/>
          </a:xfrm>
        </p:spPr>
        <p:txBody>
          <a:bodyPr/>
          <a:lstStyle/>
          <a:p>
            <a:r>
              <a:rPr lang="en-US" sz="3400" dirty="0">
                <a:solidFill>
                  <a:schemeClr val="bg1">
                    <a:lumMod val="75000"/>
                  </a:schemeClr>
                </a:solidFill>
              </a:rPr>
              <a:t>How to Innovate and Design</a:t>
            </a:r>
          </a:p>
          <a:p>
            <a:r>
              <a:rPr lang="en-US" sz="3400" dirty="0">
                <a:solidFill>
                  <a:schemeClr val="bg1">
                    <a:lumMod val="75000"/>
                  </a:schemeClr>
                </a:solidFill>
              </a:rPr>
              <a:t>The AguaClara Consortium</a:t>
            </a:r>
          </a:p>
          <a:p>
            <a:r>
              <a:rPr lang="en-US" sz="3400" b="1" dirty="0"/>
              <a:t>High-tech and Elegance</a:t>
            </a:r>
          </a:p>
          <a:p>
            <a:r>
              <a:rPr lang="en-US" sz="3400" dirty="0">
                <a:solidFill>
                  <a:schemeClr val="bg1">
                    <a:lumMod val="75000"/>
                  </a:schemeClr>
                </a:solidFill>
              </a:rPr>
              <a:t>Pride of ownership</a:t>
            </a:r>
          </a:p>
          <a:p>
            <a:r>
              <a:rPr lang="en-US" sz="3400" dirty="0">
                <a:solidFill>
                  <a:schemeClr val="bg1">
                    <a:lumMod val="75000"/>
                  </a:schemeClr>
                </a:solidFill>
              </a:rPr>
              <a:t>AguaClara technologies and plants </a:t>
            </a:r>
          </a:p>
          <a:p>
            <a:r>
              <a:rPr lang="en-US" sz="3400" dirty="0">
                <a:solidFill>
                  <a:schemeClr val="bg1">
                    <a:lumMod val="75000"/>
                  </a:schemeClr>
                </a:solidFill>
              </a:rPr>
              <a:t>Philosophy and Reflections</a:t>
            </a:r>
          </a:p>
          <a:p>
            <a:endParaRPr lang="en-US" sz="3400" dirty="0"/>
          </a:p>
        </p:txBody>
      </p:sp>
      <p:pic>
        <p:nvPicPr>
          <p:cNvPr id="5" name="Picture 2" descr="Birth of Athena from the head of Zeus, with Hephaestus | Greek vase, Athenian black figure kylix">
            <a:hlinkClick r:id="rId3" action="ppaction://hlinksldjump"/>
            <a:extLst>
              <a:ext uri="{FF2B5EF4-FFF2-40B4-BE49-F238E27FC236}">
                <a16:creationId xmlns:a16="http://schemas.microsoft.com/office/drawing/2014/main" id="{C79CF6C1-86F9-4E50-8BC9-23314B569C19}"/>
              </a:ext>
            </a:extLst>
          </p:cNvPr>
          <p:cNvPicPr>
            <a:picLocks noChangeAspect="1" noChangeArrowheads="1"/>
          </p:cNvPicPr>
          <p:nvPr/>
        </p:nvPicPr>
        <p:blipFill>
          <a:blip r:embed="rId4" cstate="print"/>
          <a:srcRect/>
          <a:stretch>
            <a:fillRect/>
          </a:stretch>
        </p:blipFill>
        <p:spPr bwMode="auto">
          <a:xfrm>
            <a:off x="1550677" y="1586753"/>
            <a:ext cx="734827" cy="513937"/>
          </a:xfrm>
          <a:prstGeom prst="rect">
            <a:avLst/>
          </a:prstGeom>
          <a:noFill/>
        </p:spPr>
      </p:pic>
      <p:pic>
        <p:nvPicPr>
          <p:cNvPr id="7" name="Picture 4" descr="http://cdn2-b.examiner.com/sites/default/files/styles/image_content_width/hash/4b/27/MIL%20on_0.jpg?itok=SBV-sY2u">
            <a:hlinkClick r:id="rId5" action="ppaction://hlinksldjump"/>
            <a:extLst>
              <a:ext uri="{FF2B5EF4-FFF2-40B4-BE49-F238E27FC236}">
                <a16:creationId xmlns:a16="http://schemas.microsoft.com/office/drawing/2014/main" id="{590C2DEF-EB4B-41BC-9AB6-F7C670177B98}"/>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773111" y="3527673"/>
            <a:ext cx="512393" cy="41513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Image result for windmill">
            <a:hlinkClick r:id="rId7" action="ppaction://hlinksldjump"/>
            <a:extLst>
              <a:ext uri="{FF2B5EF4-FFF2-40B4-BE49-F238E27FC236}">
                <a16:creationId xmlns:a16="http://schemas.microsoft.com/office/drawing/2014/main" id="{7D3FD285-7C15-41C3-B0D2-C1B8A66FD34B}"/>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731992" y="2811851"/>
            <a:ext cx="553512" cy="41513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a:hlinkClick r:id="rId9" action="ppaction://hlinksldjump"/>
            <a:extLst>
              <a:ext uri="{FF2B5EF4-FFF2-40B4-BE49-F238E27FC236}">
                <a16:creationId xmlns:a16="http://schemas.microsoft.com/office/drawing/2014/main" id="{210B76E6-B439-4B5F-8AF5-8C0125AAA501}"/>
              </a:ext>
            </a:extLst>
          </p:cNvPr>
          <p:cNvPicPr>
            <a:picLocks noChangeAspect="1" noChangeArrowheads="1"/>
          </p:cNvPicPr>
          <p:nvPr/>
        </p:nvPicPr>
        <p:blipFill>
          <a:blip r:embed="rId10" cstate="print">
            <a:clrChange>
              <a:clrFrom>
                <a:srgbClr val="212830"/>
              </a:clrFrom>
              <a:clrTo>
                <a:srgbClr val="212830">
                  <a:alpha val="0"/>
                </a:srgbClr>
              </a:clrTo>
            </a:clrChange>
            <a:extLst>
              <a:ext uri="{28A0092B-C50C-407E-A947-70E740481C1C}">
                <a14:useLocalDpi xmlns:a14="http://schemas.microsoft.com/office/drawing/2010/main" val="0"/>
              </a:ext>
            </a:extLst>
          </a:blip>
          <a:srcRect/>
          <a:stretch>
            <a:fillRect/>
          </a:stretch>
        </p:blipFill>
        <p:spPr bwMode="auto">
          <a:xfrm>
            <a:off x="1547468" y="4171406"/>
            <a:ext cx="738036" cy="5273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2" descr="https://lh4.googleusercontent.com/-JDVXt4qs_mM/Uu_bub_jnuI/AAAAAAAAtpQ/QNSessXKpxs/s912/IMG_3373a.jpg">
            <a:hlinkClick r:id="rId11" action="ppaction://hlinksldjump"/>
            <a:extLst>
              <a:ext uri="{FF2B5EF4-FFF2-40B4-BE49-F238E27FC236}">
                <a16:creationId xmlns:a16="http://schemas.microsoft.com/office/drawing/2014/main" id="{E831D697-0439-4381-B2FD-53235C5D4F8B}"/>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479905" y="5221941"/>
            <a:ext cx="805599" cy="527349"/>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p:nvGrpSpPr>
        <p:grpSpPr>
          <a:xfrm>
            <a:off x="1547468" y="2247933"/>
            <a:ext cx="731520" cy="449618"/>
            <a:chOff x="1160462" y="2340803"/>
            <a:chExt cx="731520" cy="449618"/>
          </a:xfrm>
        </p:grpSpPr>
        <p:pic>
          <p:nvPicPr>
            <p:cNvPr id="12" name="Picture 4" descr="FINAL LOGO 2.0.pn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160462" y="2340803"/>
              <a:ext cx="731520" cy="23209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AguaClara Reach"/>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1160462" y="2555359"/>
              <a:ext cx="731520" cy="23506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856483413"/>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Simple, Elegant, or Complicated?</a:t>
            </a:r>
          </a:p>
        </p:txBody>
      </p:sp>
      <p:sp>
        <p:nvSpPr>
          <p:cNvPr id="3" name="Content Placeholder 2"/>
          <p:cNvSpPr>
            <a:spLocks noGrp="1"/>
          </p:cNvSpPr>
          <p:nvPr>
            <p:ph idx="1"/>
          </p:nvPr>
        </p:nvSpPr>
        <p:spPr/>
        <p:txBody>
          <a:bodyPr/>
          <a:lstStyle/>
          <a:p>
            <a:r>
              <a:rPr lang="en-US" b="1" i="1" dirty="0"/>
              <a:t>“Any intelligent fool can make things bigger, more complex, and more violent. It takes a touch of genius — and a lot of courage – to move in the opposite direction.” </a:t>
            </a:r>
            <a:br>
              <a:rPr lang="en-US" b="1" i="1" dirty="0"/>
            </a:br>
            <a:r>
              <a:rPr lang="en-US" b="1" i="1" dirty="0"/>
              <a:t>                                       --- </a:t>
            </a:r>
            <a:r>
              <a:rPr lang="en-US" dirty="0"/>
              <a:t>E.F. Schumacher</a:t>
            </a:r>
          </a:p>
          <a:p>
            <a:endParaRPr lang="en-US" b="1" i="1" dirty="0"/>
          </a:p>
          <a:p>
            <a:r>
              <a:rPr lang="en-US" b="1" i="1" dirty="0"/>
              <a:t>“Simplicity is the ultimate sophistication.” </a:t>
            </a:r>
            <a:br>
              <a:rPr lang="en-US" b="1" i="1" dirty="0"/>
            </a:br>
            <a:r>
              <a:rPr lang="en-US" b="1" i="1" dirty="0"/>
              <a:t>                                       --- </a:t>
            </a:r>
            <a:r>
              <a:rPr lang="en-US" dirty="0"/>
              <a:t>Leonardo da Vinci</a:t>
            </a:r>
          </a:p>
          <a:p>
            <a:endParaRPr lang="en-US" dirty="0"/>
          </a:p>
        </p:txBody>
      </p:sp>
    </p:spTree>
    <p:extLst>
      <p:ext uri="{BB962C8B-B14F-4D97-AF65-F5344CB8AC3E}">
        <p14:creationId xmlns:p14="http://schemas.microsoft.com/office/powerpoint/2010/main" val="118986366"/>
      </p:ext>
    </p:extLst>
  </p:cSld>
  <p:clrMapOvr>
    <a:masterClrMapping/>
  </p:clrMapOvr>
  <p:transition>
    <p:fade/>
  </p:transition>
  <p:timing>
    <p:tnLst>
      <p:par>
        <p:cTn id="1" dur="indefinite" restart="never" nodeType="tmRoot"/>
      </p:par>
    </p:tnLst>
  </p:timing>
</p:sld>
</file>

<file path=ppt/theme/theme1.xml><?xml version="1.0" encoding="utf-8"?>
<a:theme xmlns:a="http://schemas.openxmlformats.org/drawingml/2006/main" name="Lecture 4540 2016">
  <a:themeElements>
    <a:clrScheme name="Classroom">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Lecture 4540 2016</Template>
  <TotalTime>3493</TotalTime>
  <Words>956</Words>
  <Application>Microsoft Office PowerPoint</Application>
  <PresentationFormat>On-screen Show (4:3)</PresentationFormat>
  <Paragraphs>203</Paragraphs>
  <Slides>52</Slides>
  <Notes>15</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52</vt:i4>
      </vt:variant>
    </vt:vector>
  </HeadingPairs>
  <TitlesOfParts>
    <vt:vector size="60" baseType="lpstr">
      <vt:lpstr>Arial</vt:lpstr>
      <vt:lpstr>Calibri</vt:lpstr>
      <vt:lpstr>Cambria</vt:lpstr>
      <vt:lpstr>Candara</vt:lpstr>
      <vt:lpstr>Helvetica</vt:lpstr>
      <vt:lpstr>Times</vt:lpstr>
      <vt:lpstr>Wingdings</vt:lpstr>
      <vt:lpstr>Lecture 4540 2016</vt:lpstr>
      <vt:lpstr>An Elegant Solution for Safe Water on Tap </vt:lpstr>
      <vt:lpstr>Overview</vt:lpstr>
      <vt:lpstr>Overview</vt:lpstr>
      <vt:lpstr>Three ideas…</vt:lpstr>
      <vt:lpstr>Inventing Perfection</vt:lpstr>
      <vt:lpstr>Overview</vt:lpstr>
      <vt:lpstr>AguaClara Consortium</vt:lpstr>
      <vt:lpstr>Overview</vt:lpstr>
      <vt:lpstr>Simple, Elegant, or Complicated?</vt:lpstr>
      <vt:lpstr>Elegant Solution</vt:lpstr>
      <vt:lpstr>Overview</vt:lpstr>
      <vt:lpstr>Pride of Ownership</vt:lpstr>
      <vt:lpstr>Overview</vt:lpstr>
      <vt:lpstr>AguaClara Technologies</vt:lpstr>
      <vt:lpstr>Stages of particle removal</vt:lpstr>
      <vt:lpstr>PowerPoint Presentation</vt:lpstr>
      <vt:lpstr>Tour of an AguaClara plant</vt:lpstr>
      <vt:lpstr>Plant zero</vt:lpstr>
      <vt:lpstr>PowerPoint Presentation</vt:lpstr>
      <vt:lpstr>PowerPoint Presentation</vt:lpstr>
      <vt:lpstr>San Nicolas</vt:lpstr>
      <vt:lpstr>PowerPoint Presentation</vt:lpstr>
      <vt:lpstr>Flocculator Channels</vt:lpstr>
      <vt:lpstr>PowerPoint Presentation</vt:lpstr>
      <vt:lpstr>What do you see?</vt:lpstr>
      <vt:lpstr>What is the difference between laser level and water level?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Overview</vt:lpstr>
      <vt:lpstr>Three Key Ideas</vt:lpstr>
      <vt:lpstr>Resilience</vt:lpstr>
      <vt:lpstr>How Much Does it Cost?</vt:lpstr>
      <vt:lpstr>Reflections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Monroe Weber-Shirk</dc:creator>
  <cp:lastModifiedBy>mw24</cp:lastModifiedBy>
  <cp:revision>160</cp:revision>
  <dcterms:created xsi:type="dcterms:W3CDTF">2014-03-14T12:49:46Z</dcterms:created>
  <dcterms:modified xsi:type="dcterms:W3CDTF">2019-09-09T15:21:40Z</dcterms:modified>
</cp:coreProperties>
</file>